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3" r:id="rId2"/>
  </p:sldMasterIdLst>
  <p:notesMasterIdLst>
    <p:notesMasterId r:id="rId19"/>
  </p:notesMasterIdLst>
  <p:handoutMasterIdLst>
    <p:handoutMasterId r:id="rId20"/>
  </p:handoutMasterIdLst>
  <p:sldIdLst>
    <p:sldId id="325" r:id="rId3"/>
    <p:sldId id="344" r:id="rId4"/>
    <p:sldId id="350" r:id="rId5"/>
    <p:sldId id="345" r:id="rId6"/>
    <p:sldId id="351" r:id="rId7"/>
    <p:sldId id="346" r:id="rId8"/>
    <p:sldId id="352" r:id="rId9"/>
    <p:sldId id="348" r:id="rId10"/>
    <p:sldId id="349" r:id="rId11"/>
    <p:sldId id="354" r:id="rId12"/>
    <p:sldId id="337" r:id="rId13"/>
    <p:sldId id="357" r:id="rId14"/>
    <p:sldId id="356" r:id="rId15"/>
    <p:sldId id="355" r:id="rId16"/>
    <p:sldId id="353" r:id="rId17"/>
    <p:sldId id="340" r:id="rId18"/>
  </p:sldIdLst>
  <p:sldSz cx="12190413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2"/>
    <a:srgbClr val="2F3A8B"/>
    <a:srgbClr val="F2F2F2"/>
    <a:srgbClr val="28446E"/>
    <a:srgbClr val="FEA9A0"/>
    <a:srgbClr val="7D91B6"/>
    <a:srgbClr val="4E7BBE"/>
    <a:srgbClr val="375F99"/>
    <a:srgbClr val="9476EA"/>
    <a:srgbClr val="313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8" autoAdjust="0"/>
    <p:restoredTop sz="88000" autoAdjust="0"/>
  </p:normalViewPr>
  <p:slideViewPr>
    <p:cSldViewPr>
      <p:cViewPr varScale="1">
        <p:scale>
          <a:sx n="60" d="100"/>
          <a:sy n="60" d="100"/>
        </p:scale>
        <p:origin x="122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1AE10-9CEE-40FC-AE3B-81FF0B79E5E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BF48C7-7A75-47EC-9A2F-3ABE7F7FE6D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1 июля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 сентября</a:t>
          </a:r>
          <a:endParaRPr lang="ru-RU" dirty="0"/>
        </a:p>
      </dgm:t>
    </dgm:pt>
    <dgm:pt modelId="{9F74314B-F235-4D7E-B531-BF7BC659740A}" type="parTrans" cxnId="{14914A6D-2102-420C-A979-9B6E51D1D2C8}">
      <dgm:prSet/>
      <dgm:spPr/>
      <dgm:t>
        <a:bodyPr/>
        <a:lstStyle/>
        <a:p>
          <a:endParaRPr lang="ru-RU"/>
        </a:p>
      </dgm:t>
    </dgm:pt>
    <dgm:pt modelId="{6E206AB2-A7EF-43BE-9C38-08C28A4958B6}" type="sibTrans" cxnId="{14914A6D-2102-420C-A979-9B6E51D1D2C8}">
      <dgm:prSet/>
      <dgm:spPr/>
      <dgm:t>
        <a:bodyPr/>
        <a:lstStyle/>
        <a:p>
          <a:endParaRPr lang="ru-RU"/>
        </a:p>
      </dgm:t>
    </dgm:pt>
    <dgm:pt modelId="{5EFA4420-341A-46A8-AE34-7F99D99695C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Вручение знаков декабрь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142A8D-FFBE-4509-B49A-DAE10DCDB67C}" type="parTrans" cxnId="{FFA2B643-62A0-4E96-A4AC-669BABC67D2B}">
      <dgm:prSet/>
      <dgm:spPr/>
      <dgm:t>
        <a:bodyPr/>
        <a:lstStyle/>
        <a:p>
          <a:endParaRPr lang="ru-RU"/>
        </a:p>
      </dgm:t>
    </dgm:pt>
    <dgm:pt modelId="{B7569D2D-8B3E-4A69-8FA9-A75DE3D0F3E5}" type="sibTrans" cxnId="{FFA2B643-62A0-4E96-A4AC-669BABC67D2B}">
      <dgm:prSet/>
      <dgm:spPr/>
      <dgm:t>
        <a:bodyPr/>
        <a:lstStyle/>
        <a:p>
          <a:endParaRPr lang="ru-RU"/>
        </a:p>
      </dgm:t>
    </dgm:pt>
    <dgm:pt modelId="{650DB099-BA69-4F94-9B54-968FC78C65B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1 октября по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 декабря</a:t>
          </a:r>
          <a:endParaRPr lang="ru-RU" dirty="0"/>
        </a:p>
      </dgm:t>
    </dgm:pt>
    <dgm:pt modelId="{1D117E01-5A4B-45F6-B31B-B7B9EB584341}" type="parTrans" cxnId="{D6116940-41DB-4DEB-9F04-CCD2A4C863C8}">
      <dgm:prSet/>
      <dgm:spPr/>
      <dgm:t>
        <a:bodyPr/>
        <a:lstStyle/>
        <a:p>
          <a:endParaRPr lang="ru-RU"/>
        </a:p>
      </dgm:t>
    </dgm:pt>
    <dgm:pt modelId="{FB261D75-4DC5-4A6B-BF7E-C59C540F901E}" type="sibTrans" cxnId="{D6116940-41DB-4DEB-9F04-CCD2A4C863C8}">
      <dgm:prSet/>
      <dgm:spPr/>
      <dgm:t>
        <a:bodyPr/>
        <a:lstStyle/>
        <a:p>
          <a:endParaRPr lang="ru-RU"/>
        </a:p>
      </dgm:t>
    </dgm:pt>
    <dgm:pt modelId="{A26F127C-395E-402B-AB13-55D669A920A4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Вручение знаков март</a:t>
          </a:r>
          <a:endParaRPr lang="ru-RU" dirty="0"/>
        </a:p>
      </dgm:t>
    </dgm:pt>
    <dgm:pt modelId="{2C676535-E058-4E4C-830E-F8A3B508B5CF}" type="parTrans" cxnId="{2AA457EC-4761-4FE2-BE08-E43E376C526A}">
      <dgm:prSet/>
      <dgm:spPr/>
      <dgm:t>
        <a:bodyPr/>
        <a:lstStyle/>
        <a:p>
          <a:endParaRPr lang="ru-RU"/>
        </a:p>
      </dgm:t>
    </dgm:pt>
    <dgm:pt modelId="{15255B10-34ED-40CE-A25F-B8BFA222FF64}" type="sibTrans" cxnId="{2AA457EC-4761-4FE2-BE08-E43E376C526A}">
      <dgm:prSet/>
      <dgm:spPr/>
      <dgm:t>
        <a:bodyPr/>
        <a:lstStyle/>
        <a:p>
          <a:endParaRPr lang="ru-RU"/>
        </a:p>
      </dgm:t>
    </dgm:pt>
    <dgm:pt modelId="{4DEE5BAF-1B38-4108-8477-AEC2A4395851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1 января по</a:t>
          </a:r>
          <a:br>
            <a: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30 марта</a:t>
          </a:r>
          <a:endParaRPr lang="ru-RU" dirty="0"/>
        </a:p>
      </dgm:t>
    </dgm:pt>
    <dgm:pt modelId="{DC3AE10E-6F9C-42C4-B1C6-DDB84459F294}" type="parTrans" cxnId="{7C100224-ECA6-48B1-A40E-AC065685B78B}">
      <dgm:prSet/>
      <dgm:spPr/>
      <dgm:t>
        <a:bodyPr/>
        <a:lstStyle/>
        <a:p>
          <a:endParaRPr lang="ru-RU"/>
        </a:p>
      </dgm:t>
    </dgm:pt>
    <dgm:pt modelId="{7CA17138-1DC9-485D-8AD2-020E8EA8E9D8}" type="sibTrans" cxnId="{7C100224-ECA6-48B1-A40E-AC065685B78B}">
      <dgm:prSet/>
      <dgm:spPr/>
      <dgm:t>
        <a:bodyPr/>
        <a:lstStyle/>
        <a:p>
          <a:endParaRPr lang="ru-RU"/>
        </a:p>
      </dgm:t>
    </dgm:pt>
    <dgm:pt modelId="{13351CB2-C2CE-4B45-96B7-E137EF1E4A4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Вручение знаков сентябрь</a:t>
          </a:r>
          <a:endParaRPr lang="ru-RU" dirty="0"/>
        </a:p>
      </dgm:t>
    </dgm:pt>
    <dgm:pt modelId="{652C2506-21CD-49AC-AA8C-9F0233A95276}" type="parTrans" cxnId="{B53C22F0-E3F5-4A29-9F47-8C88837E4B17}">
      <dgm:prSet/>
      <dgm:spPr/>
      <dgm:t>
        <a:bodyPr/>
        <a:lstStyle/>
        <a:p>
          <a:endParaRPr lang="ru-RU"/>
        </a:p>
      </dgm:t>
    </dgm:pt>
    <dgm:pt modelId="{B17684EB-CD32-448D-B4EC-792D589A17D4}" type="sibTrans" cxnId="{B53C22F0-E3F5-4A29-9F47-8C88837E4B17}">
      <dgm:prSet/>
      <dgm:spPr/>
      <dgm:t>
        <a:bodyPr/>
        <a:lstStyle/>
        <a:p>
          <a:endParaRPr lang="ru-RU"/>
        </a:p>
      </dgm:t>
    </dgm:pt>
    <dgm:pt modelId="{0009C95E-3753-4745-8723-60E3B2AA4FDA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Вручение знаков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июнь</a:t>
          </a:r>
          <a:endParaRPr lang="ru-RU" dirty="0"/>
        </a:p>
      </dgm:t>
    </dgm:pt>
    <dgm:pt modelId="{89EF4518-B178-4364-8859-196960DE4050}" type="parTrans" cxnId="{68EC5B95-03C7-4F6A-9A50-7155D41C4834}">
      <dgm:prSet/>
      <dgm:spPr/>
      <dgm:t>
        <a:bodyPr/>
        <a:lstStyle/>
        <a:p>
          <a:endParaRPr lang="ru-RU"/>
        </a:p>
      </dgm:t>
    </dgm:pt>
    <dgm:pt modelId="{8CDBD619-30BD-4921-BC96-8EB9CBAAAE53}" type="sibTrans" cxnId="{68EC5B95-03C7-4F6A-9A50-7155D41C4834}">
      <dgm:prSet/>
      <dgm:spPr/>
      <dgm:t>
        <a:bodyPr/>
        <a:lstStyle/>
        <a:p>
          <a:endParaRPr lang="ru-RU"/>
        </a:p>
      </dgm:t>
    </dgm:pt>
    <dgm:pt modelId="{73E27621-6274-46DB-B04A-567AD2E6162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1 апреля по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 июня</a:t>
          </a:r>
          <a:endParaRPr lang="ru-RU" dirty="0"/>
        </a:p>
      </dgm:t>
    </dgm:pt>
    <dgm:pt modelId="{358CBD4B-3B8A-4CC4-B5C8-1D83C4CBFBAA}" type="parTrans" cxnId="{38145127-5A81-41E1-833B-3A6ED42B48D9}">
      <dgm:prSet/>
      <dgm:spPr/>
      <dgm:t>
        <a:bodyPr/>
        <a:lstStyle/>
        <a:p>
          <a:endParaRPr lang="ru-RU"/>
        </a:p>
      </dgm:t>
    </dgm:pt>
    <dgm:pt modelId="{AFA583C8-4778-4C5F-B3F6-01C23A95BA26}" type="sibTrans" cxnId="{38145127-5A81-41E1-833B-3A6ED42B48D9}">
      <dgm:prSet/>
      <dgm:spPr/>
      <dgm:t>
        <a:bodyPr/>
        <a:lstStyle/>
        <a:p>
          <a:endParaRPr lang="ru-RU"/>
        </a:p>
      </dgm:t>
    </dgm:pt>
    <dgm:pt modelId="{486175D3-E132-49D3-B2AC-0B6E7674324B}" type="pres">
      <dgm:prSet presAssocID="{F4A1AE10-9CEE-40FC-AE3B-81FF0B79E5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07F683-51D7-4F95-9E6D-96947BE876E9}" type="pres">
      <dgm:prSet presAssocID="{4EBF48C7-7A75-47EC-9A2F-3ABE7F7FE6DB}" presName="root" presStyleCnt="0"/>
      <dgm:spPr/>
    </dgm:pt>
    <dgm:pt modelId="{B4E76164-FB24-46C1-963C-699694F8D8B1}" type="pres">
      <dgm:prSet presAssocID="{4EBF48C7-7A75-47EC-9A2F-3ABE7F7FE6DB}" presName="rootComposite" presStyleCnt="0"/>
      <dgm:spPr/>
    </dgm:pt>
    <dgm:pt modelId="{70536D92-FA8D-4D1B-B7EA-4C866F5B6291}" type="pres">
      <dgm:prSet presAssocID="{4EBF48C7-7A75-47EC-9A2F-3ABE7F7FE6DB}" presName="rootText" presStyleLbl="node1" presStyleIdx="0" presStyleCnt="4" custScaleX="142214" custScaleY="204611" custLinFactNeighborX="2679" custLinFactNeighborY="-8012"/>
      <dgm:spPr/>
      <dgm:t>
        <a:bodyPr/>
        <a:lstStyle/>
        <a:p>
          <a:endParaRPr lang="ru-RU"/>
        </a:p>
      </dgm:t>
    </dgm:pt>
    <dgm:pt modelId="{1AFE09BF-C970-4437-AB29-B705CAED0FE3}" type="pres">
      <dgm:prSet presAssocID="{4EBF48C7-7A75-47EC-9A2F-3ABE7F7FE6DB}" presName="rootConnector" presStyleLbl="node1" presStyleIdx="0" presStyleCnt="4"/>
      <dgm:spPr/>
      <dgm:t>
        <a:bodyPr/>
        <a:lstStyle/>
        <a:p>
          <a:endParaRPr lang="ru-RU"/>
        </a:p>
      </dgm:t>
    </dgm:pt>
    <dgm:pt modelId="{EDA347B8-7CC5-4F04-B88C-774A76625539}" type="pres">
      <dgm:prSet presAssocID="{4EBF48C7-7A75-47EC-9A2F-3ABE7F7FE6DB}" presName="childShape" presStyleCnt="0"/>
      <dgm:spPr/>
    </dgm:pt>
    <dgm:pt modelId="{664D08C8-ACF0-46E8-8E0F-2123C98B2D4E}" type="pres">
      <dgm:prSet presAssocID="{87142A8D-FFBE-4509-B49A-DAE10DCDB67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F83341E-3316-4451-9BAA-21D1AC15C876}" type="pres">
      <dgm:prSet presAssocID="{5EFA4420-341A-46A8-AE34-7F99D99695CD}" presName="childText" presStyleLbl="bgAcc1" presStyleIdx="0" presStyleCnt="4" custScaleX="104581" custScaleY="161410" custLinFactNeighborX="1023" custLinFactNeighborY="5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1FD01-6F1C-45BB-973B-4C10693F9850}" type="pres">
      <dgm:prSet presAssocID="{650DB099-BA69-4F94-9B54-968FC78C65B6}" presName="root" presStyleCnt="0"/>
      <dgm:spPr/>
    </dgm:pt>
    <dgm:pt modelId="{8C495AAB-710C-495B-8200-9E44B3122084}" type="pres">
      <dgm:prSet presAssocID="{650DB099-BA69-4F94-9B54-968FC78C65B6}" presName="rootComposite" presStyleCnt="0"/>
      <dgm:spPr/>
    </dgm:pt>
    <dgm:pt modelId="{FC81033E-D4F5-46D3-B852-B4AD0B6DF1F0}" type="pres">
      <dgm:prSet presAssocID="{650DB099-BA69-4F94-9B54-968FC78C65B6}" presName="rootText" presStyleLbl="node1" presStyleIdx="1" presStyleCnt="4" custScaleX="154335" custScaleY="201862"/>
      <dgm:spPr/>
      <dgm:t>
        <a:bodyPr/>
        <a:lstStyle/>
        <a:p>
          <a:endParaRPr lang="ru-RU"/>
        </a:p>
      </dgm:t>
    </dgm:pt>
    <dgm:pt modelId="{A6A1683F-8F17-4989-A4C0-61B9606863A7}" type="pres">
      <dgm:prSet presAssocID="{650DB099-BA69-4F94-9B54-968FC78C65B6}" presName="rootConnector" presStyleLbl="node1" presStyleIdx="1" presStyleCnt="4"/>
      <dgm:spPr/>
      <dgm:t>
        <a:bodyPr/>
        <a:lstStyle/>
        <a:p>
          <a:endParaRPr lang="ru-RU"/>
        </a:p>
      </dgm:t>
    </dgm:pt>
    <dgm:pt modelId="{2035602C-4135-4A4B-BF4C-CF8FA17CBE51}" type="pres">
      <dgm:prSet presAssocID="{650DB099-BA69-4F94-9B54-968FC78C65B6}" presName="childShape" presStyleCnt="0"/>
      <dgm:spPr/>
    </dgm:pt>
    <dgm:pt modelId="{DF582025-1927-4438-9FC7-12C2B2BCBDE8}" type="pres">
      <dgm:prSet presAssocID="{2C676535-E058-4E4C-830E-F8A3B508B5C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CC72FFF-DAE9-4763-A005-B6CC4962C53A}" type="pres">
      <dgm:prSet presAssocID="{A26F127C-395E-402B-AB13-55D669A920A4}" presName="childText" presStyleLbl="bgAcc1" presStyleIdx="1" presStyleCnt="4" custScaleX="103165" custScaleY="164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E3655-E1D8-4365-B2C5-6DD8CAAF3434}" type="pres">
      <dgm:prSet presAssocID="{4DEE5BAF-1B38-4108-8477-AEC2A4395851}" presName="root" presStyleCnt="0"/>
      <dgm:spPr/>
    </dgm:pt>
    <dgm:pt modelId="{C9642BE9-87D3-472E-9985-60E955535E87}" type="pres">
      <dgm:prSet presAssocID="{4DEE5BAF-1B38-4108-8477-AEC2A4395851}" presName="rootComposite" presStyleCnt="0"/>
      <dgm:spPr/>
    </dgm:pt>
    <dgm:pt modelId="{6DA29369-BDEE-4E3A-B923-D068F5B67FBF}" type="pres">
      <dgm:prSet presAssocID="{4DEE5BAF-1B38-4108-8477-AEC2A4395851}" presName="rootText" presStyleLbl="node1" presStyleIdx="2" presStyleCnt="4" custScaleX="145878" custScaleY="202301"/>
      <dgm:spPr/>
      <dgm:t>
        <a:bodyPr/>
        <a:lstStyle/>
        <a:p>
          <a:endParaRPr lang="ru-RU"/>
        </a:p>
      </dgm:t>
    </dgm:pt>
    <dgm:pt modelId="{C30F8ADE-C8EE-4085-84E0-2CF52C2EC42A}" type="pres">
      <dgm:prSet presAssocID="{4DEE5BAF-1B38-4108-8477-AEC2A4395851}" presName="rootConnector" presStyleLbl="node1" presStyleIdx="2" presStyleCnt="4"/>
      <dgm:spPr/>
      <dgm:t>
        <a:bodyPr/>
        <a:lstStyle/>
        <a:p>
          <a:endParaRPr lang="ru-RU"/>
        </a:p>
      </dgm:t>
    </dgm:pt>
    <dgm:pt modelId="{84241984-4E63-493B-B5D0-DB636C8DB825}" type="pres">
      <dgm:prSet presAssocID="{4DEE5BAF-1B38-4108-8477-AEC2A4395851}" presName="childShape" presStyleCnt="0"/>
      <dgm:spPr/>
    </dgm:pt>
    <dgm:pt modelId="{BDD9C29B-808C-4B01-B8BF-56D43333364B}" type="pres">
      <dgm:prSet presAssocID="{89EF4518-B178-4364-8859-196960DE405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DBA5F9D-FCBF-4B6F-8763-3343F5C25869}" type="pres">
      <dgm:prSet presAssocID="{0009C95E-3753-4745-8723-60E3B2AA4FDA}" presName="childText" presStyleLbl="bgAcc1" presStyleIdx="2" presStyleCnt="4" custScaleX="111346" custScaleY="169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37CFA-8D76-4103-AE40-0B76F2DF2DA0}" type="pres">
      <dgm:prSet presAssocID="{73E27621-6274-46DB-B04A-567AD2E61627}" presName="root" presStyleCnt="0"/>
      <dgm:spPr/>
    </dgm:pt>
    <dgm:pt modelId="{9D26EC7F-F776-494E-9AAA-03D630F6D4A2}" type="pres">
      <dgm:prSet presAssocID="{73E27621-6274-46DB-B04A-567AD2E61627}" presName="rootComposite" presStyleCnt="0"/>
      <dgm:spPr/>
    </dgm:pt>
    <dgm:pt modelId="{B723FAD1-4C43-441A-A501-EFE6D0698C2C}" type="pres">
      <dgm:prSet presAssocID="{73E27621-6274-46DB-B04A-567AD2E61627}" presName="rootText" presStyleLbl="node1" presStyleIdx="3" presStyleCnt="4" custScaleX="132112" custScaleY="204023" custLinFactNeighborX="-687" custLinFactNeighborY="-861"/>
      <dgm:spPr/>
      <dgm:t>
        <a:bodyPr/>
        <a:lstStyle/>
        <a:p>
          <a:endParaRPr lang="ru-RU"/>
        </a:p>
      </dgm:t>
    </dgm:pt>
    <dgm:pt modelId="{44E42ED3-5DF7-41F8-8377-6C7697564AF4}" type="pres">
      <dgm:prSet presAssocID="{73E27621-6274-46DB-B04A-567AD2E61627}" presName="rootConnector" presStyleLbl="node1" presStyleIdx="3" presStyleCnt="4"/>
      <dgm:spPr/>
      <dgm:t>
        <a:bodyPr/>
        <a:lstStyle/>
        <a:p>
          <a:endParaRPr lang="ru-RU"/>
        </a:p>
      </dgm:t>
    </dgm:pt>
    <dgm:pt modelId="{0BCD107D-2268-455F-9D5C-EE0C2FE7C58B}" type="pres">
      <dgm:prSet presAssocID="{73E27621-6274-46DB-B04A-567AD2E61627}" presName="childShape" presStyleCnt="0"/>
      <dgm:spPr/>
    </dgm:pt>
    <dgm:pt modelId="{C61C58F6-463F-4AC2-B50E-C5E7E34F4992}" type="pres">
      <dgm:prSet presAssocID="{652C2506-21CD-49AC-AA8C-9F0233A9527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E51B27E1-FD48-4097-9E57-1815CD1DC450}" type="pres">
      <dgm:prSet presAssocID="{13351CB2-C2CE-4B45-96B7-E137EF1E4A4B}" presName="childText" presStyleLbl="bgAcc1" presStyleIdx="3" presStyleCnt="4" custScaleX="98437" custScaleY="161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F5C8A-EF74-4A6D-8AD2-644D867EFB0A}" type="presOf" srcId="{73E27621-6274-46DB-B04A-567AD2E61627}" destId="{B723FAD1-4C43-441A-A501-EFE6D0698C2C}" srcOrd="0" destOrd="0" presId="urn:microsoft.com/office/officeart/2005/8/layout/hierarchy3"/>
    <dgm:cxn modelId="{D6116940-41DB-4DEB-9F04-CCD2A4C863C8}" srcId="{F4A1AE10-9CEE-40FC-AE3B-81FF0B79E5E3}" destId="{650DB099-BA69-4F94-9B54-968FC78C65B6}" srcOrd="1" destOrd="0" parTransId="{1D117E01-5A4B-45F6-B31B-B7B9EB584341}" sibTransId="{FB261D75-4DC5-4A6B-BF7E-C59C540F901E}"/>
    <dgm:cxn modelId="{B1E6480D-EBF7-4A0D-856F-E9198EDEC31C}" type="presOf" srcId="{650DB099-BA69-4F94-9B54-968FC78C65B6}" destId="{A6A1683F-8F17-4989-A4C0-61B9606863A7}" srcOrd="1" destOrd="0" presId="urn:microsoft.com/office/officeart/2005/8/layout/hierarchy3"/>
    <dgm:cxn modelId="{68EC5B95-03C7-4F6A-9A50-7155D41C4834}" srcId="{4DEE5BAF-1B38-4108-8477-AEC2A4395851}" destId="{0009C95E-3753-4745-8723-60E3B2AA4FDA}" srcOrd="0" destOrd="0" parTransId="{89EF4518-B178-4364-8859-196960DE4050}" sibTransId="{8CDBD619-30BD-4921-BC96-8EB9CBAAAE53}"/>
    <dgm:cxn modelId="{78CAC8F5-FD75-4A53-BD4A-71FC3E3AE7D4}" type="presOf" srcId="{13351CB2-C2CE-4B45-96B7-E137EF1E4A4B}" destId="{E51B27E1-FD48-4097-9E57-1815CD1DC450}" srcOrd="0" destOrd="0" presId="urn:microsoft.com/office/officeart/2005/8/layout/hierarchy3"/>
    <dgm:cxn modelId="{38145127-5A81-41E1-833B-3A6ED42B48D9}" srcId="{F4A1AE10-9CEE-40FC-AE3B-81FF0B79E5E3}" destId="{73E27621-6274-46DB-B04A-567AD2E61627}" srcOrd="3" destOrd="0" parTransId="{358CBD4B-3B8A-4CC4-B5C8-1D83C4CBFBAA}" sibTransId="{AFA583C8-4778-4C5F-B3F6-01C23A95BA26}"/>
    <dgm:cxn modelId="{2AA457EC-4761-4FE2-BE08-E43E376C526A}" srcId="{650DB099-BA69-4F94-9B54-968FC78C65B6}" destId="{A26F127C-395E-402B-AB13-55D669A920A4}" srcOrd="0" destOrd="0" parTransId="{2C676535-E058-4E4C-830E-F8A3B508B5CF}" sibTransId="{15255B10-34ED-40CE-A25F-B8BFA222FF64}"/>
    <dgm:cxn modelId="{A4F89A6E-022C-488C-B050-EAF6A4A52AE3}" type="presOf" srcId="{A26F127C-395E-402B-AB13-55D669A920A4}" destId="{DCC72FFF-DAE9-4763-A005-B6CC4962C53A}" srcOrd="0" destOrd="0" presId="urn:microsoft.com/office/officeart/2005/8/layout/hierarchy3"/>
    <dgm:cxn modelId="{4EDD291D-A5E5-480F-9400-8A9C7A0A92B7}" type="presOf" srcId="{652C2506-21CD-49AC-AA8C-9F0233A95276}" destId="{C61C58F6-463F-4AC2-B50E-C5E7E34F4992}" srcOrd="0" destOrd="0" presId="urn:microsoft.com/office/officeart/2005/8/layout/hierarchy3"/>
    <dgm:cxn modelId="{FFA2B643-62A0-4E96-A4AC-669BABC67D2B}" srcId="{4EBF48C7-7A75-47EC-9A2F-3ABE7F7FE6DB}" destId="{5EFA4420-341A-46A8-AE34-7F99D99695CD}" srcOrd="0" destOrd="0" parTransId="{87142A8D-FFBE-4509-B49A-DAE10DCDB67C}" sibTransId="{B7569D2D-8B3E-4A69-8FA9-A75DE3D0F3E5}"/>
    <dgm:cxn modelId="{547FCD56-377C-462E-93C9-618868555265}" type="presOf" srcId="{F4A1AE10-9CEE-40FC-AE3B-81FF0B79E5E3}" destId="{486175D3-E132-49D3-B2AC-0B6E7674324B}" srcOrd="0" destOrd="0" presId="urn:microsoft.com/office/officeart/2005/8/layout/hierarchy3"/>
    <dgm:cxn modelId="{B53C22F0-E3F5-4A29-9F47-8C88837E4B17}" srcId="{73E27621-6274-46DB-B04A-567AD2E61627}" destId="{13351CB2-C2CE-4B45-96B7-E137EF1E4A4B}" srcOrd="0" destOrd="0" parTransId="{652C2506-21CD-49AC-AA8C-9F0233A95276}" sibTransId="{B17684EB-CD32-448D-B4EC-792D589A17D4}"/>
    <dgm:cxn modelId="{A24D263C-9155-4DF0-A92E-3E3384B7A3F9}" type="presOf" srcId="{4DEE5BAF-1B38-4108-8477-AEC2A4395851}" destId="{C30F8ADE-C8EE-4085-84E0-2CF52C2EC42A}" srcOrd="1" destOrd="0" presId="urn:microsoft.com/office/officeart/2005/8/layout/hierarchy3"/>
    <dgm:cxn modelId="{FB5C8F89-0D7C-4D24-A3C2-9E2A65DBC720}" type="presOf" srcId="{0009C95E-3753-4745-8723-60E3B2AA4FDA}" destId="{5DBA5F9D-FCBF-4B6F-8763-3343F5C25869}" srcOrd="0" destOrd="0" presId="urn:microsoft.com/office/officeart/2005/8/layout/hierarchy3"/>
    <dgm:cxn modelId="{4A5D590F-1012-4E60-A8BF-F7C5DF845441}" type="presOf" srcId="{89EF4518-B178-4364-8859-196960DE4050}" destId="{BDD9C29B-808C-4B01-B8BF-56D43333364B}" srcOrd="0" destOrd="0" presId="urn:microsoft.com/office/officeart/2005/8/layout/hierarchy3"/>
    <dgm:cxn modelId="{1263A41D-BBB9-4D7A-BA90-D4EC37A2A530}" type="presOf" srcId="{2C676535-E058-4E4C-830E-F8A3B508B5CF}" destId="{DF582025-1927-4438-9FC7-12C2B2BCBDE8}" srcOrd="0" destOrd="0" presId="urn:microsoft.com/office/officeart/2005/8/layout/hierarchy3"/>
    <dgm:cxn modelId="{66CA621E-80D3-4A1B-815A-62E3CE29121F}" type="presOf" srcId="{5EFA4420-341A-46A8-AE34-7F99D99695CD}" destId="{9F83341E-3316-4451-9BAA-21D1AC15C876}" srcOrd="0" destOrd="0" presId="urn:microsoft.com/office/officeart/2005/8/layout/hierarchy3"/>
    <dgm:cxn modelId="{76872F06-BF07-4F24-9E74-5712380A523D}" type="presOf" srcId="{650DB099-BA69-4F94-9B54-968FC78C65B6}" destId="{FC81033E-D4F5-46D3-B852-B4AD0B6DF1F0}" srcOrd="0" destOrd="0" presId="urn:microsoft.com/office/officeart/2005/8/layout/hierarchy3"/>
    <dgm:cxn modelId="{0CA49887-8414-400D-ABC1-5601E15E62C9}" type="presOf" srcId="{4EBF48C7-7A75-47EC-9A2F-3ABE7F7FE6DB}" destId="{70536D92-FA8D-4D1B-B7EA-4C866F5B6291}" srcOrd="0" destOrd="0" presId="urn:microsoft.com/office/officeart/2005/8/layout/hierarchy3"/>
    <dgm:cxn modelId="{7C100224-ECA6-48B1-A40E-AC065685B78B}" srcId="{F4A1AE10-9CEE-40FC-AE3B-81FF0B79E5E3}" destId="{4DEE5BAF-1B38-4108-8477-AEC2A4395851}" srcOrd="2" destOrd="0" parTransId="{DC3AE10E-6F9C-42C4-B1C6-DDB84459F294}" sibTransId="{7CA17138-1DC9-485D-8AD2-020E8EA8E9D8}"/>
    <dgm:cxn modelId="{149E38C7-3313-41CF-907B-EB2B02DFFBB5}" type="presOf" srcId="{87142A8D-FFBE-4509-B49A-DAE10DCDB67C}" destId="{664D08C8-ACF0-46E8-8E0F-2123C98B2D4E}" srcOrd="0" destOrd="0" presId="urn:microsoft.com/office/officeart/2005/8/layout/hierarchy3"/>
    <dgm:cxn modelId="{14914A6D-2102-420C-A979-9B6E51D1D2C8}" srcId="{F4A1AE10-9CEE-40FC-AE3B-81FF0B79E5E3}" destId="{4EBF48C7-7A75-47EC-9A2F-3ABE7F7FE6DB}" srcOrd="0" destOrd="0" parTransId="{9F74314B-F235-4D7E-B531-BF7BC659740A}" sibTransId="{6E206AB2-A7EF-43BE-9C38-08C28A4958B6}"/>
    <dgm:cxn modelId="{79932828-DB3A-4C61-A15F-D816E2A4AB65}" type="presOf" srcId="{4EBF48C7-7A75-47EC-9A2F-3ABE7F7FE6DB}" destId="{1AFE09BF-C970-4437-AB29-B705CAED0FE3}" srcOrd="1" destOrd="0" presId="urn:microsoft.com/office/officeart/2005/8/layout/hierarchy3"/>
    <dgm:cxn modelId="{7550B986-2E9C-4C61-AF84-316BE1743E9D}" type="presOf" srcId="{73E27621-6274-46DB-B04A-567AD2E61627}" destId="{44E42ED3-5DF7-41F8-8377-6C7697564AF4}" srcOrd="1" destOrd="0" presId="urn:microsoft.com/office/officeart/2005/8/layout/hierarchy3"/>
    <dgm:cxn modelId="{69D214E5-1433-4F2D-A7FB-C653E1BC2E56}" type="presOf" srcId="{4DEE5BAF-1B38-4108-8477-AEC2A4395851}" destId="{6DA29369-BDEE-4E3A-B923-D068F5B67FBF}" srcOrd="0" destOrd="0" presId="urn:microsoft.com/office/officeart/2005/8/layout/hierarchy3"/>
    <dgm:cxn modelId="{4130A29C-08BA-4C34-B4DD-84873C03031E}" type="presParOf" srcId="{486175D3-E132-49D3-B2AC-0B6E7674324B}" destId="{E007F683-51D7-4F95-9E6D-96947BE876E9}" srcOrd="0" destOrd="0" presId="urn:microsoft.com/office/officeart/2005/8/layout/hierarchy3"/>
    <dgm:cxn modelId="{A444B6AD-E10D-4C69-8089-80F3B5EDBA51}" type="presParOf" srcId="{E007F683-51D7-4F95-9E6D-96947BE876E9}" destId="{B4E76164-FB24-46C1-963C-699694F8D8B1}" srcOrd="0" destOrd="0" presId="urn:microsoft.com/office/officeart/2005/8/layout/hierarchy3"/>
    <dgm:cxn modelId="{E47750EE-71B4-4E0B-82F1-2E662DBC5729}" type="presParOf" srcId="{B4E76164-FB24-46C1-963C-699694F8D8B1}" destId="{70536D92-FA8D-4D1B-B7EA-4C866F5B6291}" srcOrd="0" destOrd="0" presId="urn:microsoft.com/office/officeart/2005/8/layout/hierarchy3"/>
    <dgm:cxn modelId="{FCE56E02-7CB0-47A0-9459-E1BED1DD02F0}" type="presParOf" srcId="{B4E76164-FB24-46C1-963C-699694F8D8B1}" destId="{1AFE09BF-C970-4437-AB29-B705CAED0FE3}" srcOrd="1" destOrd="0" presId="urn:microsoft.com/office/officeart/2005/8/layout/hierarchy3"/>
    <dgm:cxn modelId="{D72C0BC1-8127-4CD0-935A-BCE0D4D08CB7}" type="presParOf" srcId="{E007F683-51D7-4F95-9E6D-96947BE876E9}" destId="{EDA347B8-7CC5-4F04-B88C-774A76625539}" srcOrd="1" destOrd="0" presId="urn:microsoft.com/office/officeart/2005/8/layout/hierarchy3"/>
    <dgm:cxn modelId="{12F53922-2340-410B-9615-E09936C30D80}" type="presParOf" srcId="{EDA347B8-7CC5-4F04-B88C-774A76625539}" destId="{664D08C8-ACF0-46E8-8E0F-2123C98B2D4E}" srcOrd="0" destOrd="0" presId="urn:microsoft.com/office/officeart/2005/8/layout/hierarchy3"/>
    <dgm:cxn modelId="{3E570963-788B-46CF-9FF2-302B5BAC4C61}" type="presParOf" srcId="{EDA347B8-7CC5-4F04-B88C-774A76625539}" destId="{9F83341E-3316-4451-9BAA-21D1AC15C876}" srcOrd="1" destOrd="0" presId="urn:microsoft.com/office/officeart/2005/8/layout/hierarchy3"/>
    <dgm:cxn modelId="{A163EFA0-61E1-4758-BC44-898F8AE8C14E}" type="presParOf" srcId="{486175D3-E132-49D3-B2AC-0B6E7674324B}" destId="{2F41FD01-6F1C-45BB-973B-4C10693F9850}" srcOrd="1" destOrd="0" presId="urn:microsoft.com/office/officeart/2005/8/layout/hierarchy3"/>
    <dgm:cxn modelId="{48604A52-FDA4-4291-A7A7-538C979F74C8}" type="presParOf" srcId="{2F41FD01-6F1C-45BB-973B-4C10693F9850}" destId="{8C495AAB-710C-495B-8200-9E44B3122084}" srcOrd="0" destOrd="0" presId="urn:microsoft.com/office/officeart/2005/8/layout/hierarchy3"/>
    <dgm:cxn modelId="{C5D84015-3B85-450F-B503-B596B2E59C21}" type="presParOf" srcId="{8C495AAB-710C-495B-8200-9E44B3122084}" destId="{FC81033E-D4F5-46D3-B852-B4AD0B6DF1F0}" srcOrd="0" destOrd="0" presId="urn:microsoft.com/office/officeart/2005/8/layout/hierarchy3"/>
    <dgm:cxn modelId="{6A320E91-61BA-4C4E-8B2B-EE777FD324BD}" type="presParOf" srcId="{8C495AAB-710C-495B-8200-9E44B3122084}" destId="{A6A1683F-8F17-4989-A4C0-61B9606863A7}" srcOrd="1" destOrd="0" presId="urn:microsoft.com/office/officeart/2005/8/layout/hierarchy3"/>
    <dgm:cxn modelId="{4937E16C-8462-4195-9EA3-2965B9D4540B}" type="presParOf" srcId="{2F41FD01-6F1C-45BB-973B-4C10693F9850}" destId="{2035602C-4135-4A4B-BF4C-CF8FA17CBE51}" srcOrd="1" destOrd="0" presId="urn:microsoft.com/office/officeart/2005/8/layout/hierarchy3"/>
    <dgm:cxn modelId="{349254F4-66F4-4A38-A1E5-3A515A23650C}" type="presParOf" srcId="{2035602C-4135-4A4B-BF4C-CF8FA17CBE51}" destId="{DF582025-1927-4438-9FC7-12C2B2BCBDE8}" srcOrd="0" destOrd="0" presId="urn:microsoft.com/office/officeart/2005/8/layout/hierarchy3"/>
    <dgm:cxn modelId="{C41C3E0A-C964-49D6-AECF-F49E2FE8440E}" type="presParOf" srcId="{2035602C-4135-4A4B-BF4C-CF8FA17CBE51}" destId="{DCC72FFF-DAE9-4763-A005-B6CC4962C53A}" srcOrd="1" destOrd="0" presId="urn:microsoft.com/office/officeart/2005/8/layout/hierarchy3"/>
    <dgm:cxn modelId="{777AC8F1-5D2F-446F-80B8-216CA1A957B9}" type="presParOf" srcId="{486175D3-E132-49D3-B2AC-0B6E7674324B}" destId="{CECE3655-E1D8-4365-B2C5-6DD8CAAF3434}" srcOrd="2" destOrd="0" presId="urn:microsoft.com/office/officeart/2005/8/layout/hierarchy3"/>
    <dgm:cxn modelId="{ABDD5A49-D806-49D7-BE74-FB5C9DB41B94}" type="presParOf" srcId="{CECE3655-E1D8-4365-B2C5-6DD8CAAF3434}" destId="{C9642BE9-87D3-472E-9985-60E955535E87}" srcOrd="0" destOrd="0" presId="urn:microsoft.com/office/officeart/2005/8/layout/hierarchy3"/>
    <dgm:cxn modelId="{6A8FA39E-DF0A-4F84-83D4-7FB760537DED}" type="presParOf" srcId="{C9642BE9-87D3-472E-9985-60E955535E87}" destId="{6DA29369-BDEE-4E3A-B923-D068F5B67FBF}" srcOrd="0" destOrd="0" presId="urn:microsoft.com/office/officeart/2005/8/layout/hierarchy3"/>
    <dgm:cxn modelId="{0E0E0523-C897-4A11-B8D8-3A2141398F1C}" type="presParOf" srcId="{C9642BE9-87D3-472E-9985-60E955535E87}" destId="{C30F8ADE-C8EE-4085-84E0-2CF52C2EC42A}" srcOrd="1" destOrd="0" presId="urn:microsoft.com/office/officeart/2005/8/layout/hierarchy3"/>
    <dgm:cxn modelId="{E51EF989-4EA3-4851-80F0-3CECCD99B1DB}" type="presParOf" srcId="{CECE3655-E1D8-4365-B2C5-6DD8CAAF3434}" destId="{84241984-4E63-493B-B5D0-DB636C8DB825}" srcOrd="1" destOrd="0" presId="urn:microsoft.com/office/officeart/2005/8/layout/hierarchy3"/>
    <dgm:cxn modelId="{9CA113FD-C535-4AC1-B709-0C2249CEBDED}" type="presParOf" srcId="{84241984-4E63-493B-B5D0-DB636C8DB825}" destId="{BDD9C29B-808C-4B01-B8BF-56D43333364B}" srcOrd="0" destOrd="0" presId="urn:microsoft.com/office/officeart/2005/8/layout/hierarchy3"/>
    <dgm:cxn modelId="{906FCA75-4658-4748-A8E7-A7F039411DE8}" type="presParOf" srcId="{84241984-4E63-493B-B5D0-DB636C8DB825}" destId="{5DBA5F9D-FCBF-4B6F-8763-3343F5C25869}" srcOrd="1" destOrd="0" presId="urn:microsoft.com/office/officeart/2005/8/layout/hierarchy3"/>
    <dgm:cxn modelId="{7D62CA8F-3522-4227-B4E2-09821E7BEF9D}" type="presParOf" srcId="{486175D3-E132-49D3-B2AC-0B6E7674324B}" destId="{BAC37CFA-8D76-4103-AE40-0B76F2DF2DA0}" srcOrd="3" destOrd="0" presId="urn:microsoft.com/office/officeart/2005/8/layout/hierarchy3"/>
    <dgm:cxn modelId="{A9B92376-4CE1-4B65-9798-7DF262E05141}" type="presParOf" srcId="{BAC37CFA-8D76-4103-AE40-0B76F2DF2DA0}" destId="{9D26EC7F-F776-494E-9AAA-03D630F6D4A2}" srcOrd="0" destOrd="0" presId="urn:microsoft.com/office/officeart/2005/8/layout/hierarchy3"/>
    <dgm:cxn modelId="{0134590E-BF19-48A8-B0EB-7995BC7DE4D5}" type="presParOf" srcId="{9D26EC7F-F776-494E-9AAA-03D630F6D4A2}" destId="{B723FAD1-4C43-441A-A501-EFE6D0698C2C}" srcOrd="0" destOrd="0" presId="urn:microsoft.com/office/officeart/2005/8/layout/hierarchy3"/>
    <dgm:cxn modelId="{C3562694-B673-40BD-86D1-206272F24270}" type="presParOf" srcId="{9D26EC7F-F776-494E-9AAA-03D630F6D4A2}" destId="{44E42ED3-5DF7-41F8-8377-6C7697564AF4}" srcOrd="1" destOrd="0" presId="urn:microsoft.com/office/officeart/2005/8/layout/hierarchy3"/>
    <dgm:cxn modelId="{DB98A07E-C456-424A-95FE-D3160AF9DF44}" type="presParOf" srcId="{BAC37CFA-8D76-4103-AE40-0B76F2DF2DA0}" destId="{0BCD107D-2268-455F-9D5C-EE0C2FE7C58B}" srcOrd="1" destOrd="0" presId="urn:microsoft.com/office/officeart/2005/8/layout/hierarchy3"/>
    <dgm:cxn modelId="{E8D4ABD8-FA66-4FA9-AB95-E6BA89E90B3C}" type="presParOf" srcId="{0BCD107D-2268-455F-9D5C-EE0C2FE7C58B}" destId="{C61C58F6-463F-4AC2-B50E-C5E7E34F4992}" srcOrd="0" destOrd="0" presId="urn:microsoft.com/office/officeart/2005/8/layout/hierarchy3"/>
    <dgm:cxn modelId="{109F7E62-ADB6-46AC-9383-52694416F46E}" type="presParOf" srcId="{0BCD107D-2268-455F-9D5C-EE0C2FE7C58B}" destId="{E51B27E1-FD48-4097-9E57-1815CD1DC45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36D92-FA8D-4D1B-B7EA-4C866F5B6291}">
      <dsp:nvSpPr>
        <dsp:cNvPr id="0" name=""/>
        <dsp:cNvSpPr/>
      </dsp:nvSpPr>
      <dsp:spPr>
        <a:xfrm>
          <a:off x="34781" y="184664"/>
          <a:ext cx="1654927" cy="1190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1 июля </a:t>
          </a:r>
          <a:b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b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 сентября</a:t>
          </a:r>
          <a:endParaRPr lang="ru-RU" sz="2300" kern="1200" dirty="0"/>
        </a:p>
      </dsp:txBody>
      <dsp:txXfrm>
        <a:off x="69650" y="219533"/>
        <a:ext cx="1585189" cy="1120779"/>
      </dsp:txXfrm>
    </dsp:sp>
    <dsp:sp modelId="{664D08C8-ACF0-46E8-8E0F-2123C98B2D4E}">
      <dsp:nvSpPr>
        <dsp:cNvPr id="0" name=""/>
        <dsp:cNvSpPr/>
      </dsp:nvSpPr>
      <dsp:spPr>
        <a:xfrm>
          <a:off x="200273" y="1375181"/>
          <a:ext cx="143841" cy="694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006"/>
              </a:lnTo>
              <a:lnTo>
                <a:pt x="143841" y="694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3341E-3316-4451-9BAA-21D1AC15C876}">
      <dsp:nvSpPr>
        <dsp:cNvPr id="0" name=""/>
        <dsp:cNvSpPr/>
      </dsp:nvSpPr>
      <dsp:spPr>
        <a:xfrm>
          <a:off x="344115" y="1599610"/>
          <a:ext cx="973597" cy="939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Вручение знаков декабрь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622" y="1627117"/>
        <a:ext cx="918583" cy="884140"/>
      </dsp:txXfrm>
    </dsp:sp>
    <dsp:sp modelId="{FC81033E-D4F5-46D3-B852-B4AD0B6DF1F0}">
      <dsp:nvSpPr>
        <dsp:cNvPr id="0" name=""/>
        <dsp:cNvSpPr/>
      </dsp:nvSpPr>
      <dsp:spPr>
        <a:xfrm>
          <a:off x="1949455" y="231281"/>
          <a:ext cx="1795978" cy="1174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1 октября по </a:t>
          </a:r>
          <a:b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 декабря</a:t>
          </a:r>
          <a:endParaRPr lang="ru-RU" sz="2300" kern="1200" dirty="0"/>
        </a:p>
      </dsp:txBody>
      <dsp:txXfrm>
        <a:off x="1983856" y="265682"/>
        <a:ext cx="1727176" cy="1105720"/>
      </dsp:txXfrm>
    </dsp:sp>
    <dsp:sp modelId="{DF582025-1927-4438-9FC7-12C2B2BCBDE8}">
      <dsp:nvSpPr>
        <dsp:cNvPr id="0" name=""/>
        <dsp:cNvSpPr/>
      </dsp:nvSpPr>
      <dsp:spPr>
        <a:xfrm>
          <a:off x="2129053" y="1405803"/>
          <a:ext cx="179597" cy="624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045"/>
              </a:lnTo>
              <a:lnTo>
                <a:pt x="179597" y="624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72FFF-DAE9-4763-A005-B6CC4962C53A}">
      <dsp:nvSpPr>
        <dsp:cNvPr id="0" name=""/>
        <dsp:cNvSpPr/>
      </dsp:nvSpPr>
      <dsp:spPr>
        <a:xfrm>
          <a:off x="2308651" y="1551264"/>
          <a:ext cx="960415" cy="957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Вручение знаков март</a:t>
          </a:r>
          <a:endParaRPr lang="ru-RU" sz="1400" kern="1200" dirty="0"/>
        </a:p>
      </dsp:txBody>
      <dsp:txXfrm>
        <a:off x="2336685" y="1579298"/>
        <a:ext cx="904347" cy="901100"/>
      </dsp:txXfrm>
    </dsp:sp>
    <dsp:sp modelId="{6DA29369-BDEE-4E3A-B923-D068F5B67FBF}">
      <dsp:nvSpPr>
        <dsp:cNvPr id="0" name=""/>
        <dsp:cNvSpPr/>
      </dsp:nvSpPr>
      <dsp:spPr>
        <a:xfrm>
          <a:off x="4036356" y="231281"/>
          <a:ext cx="1697565" cy="1177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1 января по</a:t>
          </a:r>
          <a:br>
            <a:rPr lang="ru-RU" sz="23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3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30 марта</a:t>
          </a:r>
          <a:endParaRPr lang="ru-RU" sz="2300" kern="1200" dirty="0"/>
        </a:p>
      </dsp:txBody>
      <dsp:txXfrm>
        <a:off x="4070831" y="265756"/>
        <a:ext cx="1628615" cy="1108126"/>
      </dsp:txXfrm>
    </dsp:sp>
    <dsp:sp modelId="{BDD9C29B-808C-4B01-B8BF-56D43333364B}">
      <dsp:nvSpPr>
        <dsp:cNvPr id="0" name=""/>
        <dsp:cNvSpPr/>
      </dsp:nvSpPr>
      <dsp:spPr>
        <a:xfrm>
          <a:off x="4206113" y="1408358"/>
          <a:ext cx="169756" cy="638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518"/>
              </a:lnTo>
              <a:lnTo>
                <a:pt x="169756" y="638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A5F9D-FCBF-4B6F-8763-3343F5C25869}">
      <dsp:nvSpPr>
        <dsp:cNvPr id="0" name=""/>
        <dsp:cNvSpPr/>
      </dsp:nvSpPr>
      <dsp:spPr>
        <a:xfrm>
          <a:off x="4375869" y="1553819"/>
          <a:ext cx="1036576" cy="986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Вручение знаков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июнь</a:t>
          </a:r>
          <a:endParaRPr lang="ru-RU" sz="1400" kern="1200" dirty="0"/>
        </a:p>
      </dsp:txBody>
      <dsp:txXfrm>
        <a:off x="4404751" y="1582701"/>
        <a:ext cx="978812" cy="928351"/>
      </dsp:txXfrm>
    </dsp:sp>
    <dsp:sp modelId="{B723FAD1-4C43-441A-A501-EFE6D0698C2C}">
      <dsp:nvSpPr>
        <dsp:cNvPr id="0" name=""/>
        <dsp:cNvSpPr/>
      </dsp:nvSpPr>
      <dsp:spPr>
        <a:xfrm>
          <a:off x="6016849" y="226271"/>
          <a:ext cx="1537372" cy="1187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1 апреля по </a:t>
          </a:r>
          <a:b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 июня</a:t>
          </a:r>
          <a:endParaRPr lang="ru-RU" sz="2300" kern="1200" dirty="0"/>
        </a:p>
      </dsp:txBody>
      <dsp:txXfrm>
        <a:off x="6051618" y="261040"/>
        <a:ext cx="1467834" cy="1117558"/>
      </dsp:txXfrm>
    </dsp:sp>
    <dsp:sp modelId="{C61C58F6-463F-4AC2-B50E-C5E7E34F4992}">
      <dsp:nvSpPr>
        <dsp:cNvPr id="0" name=""/>
        <dsp:cNvSpPr/>
      </dsp:nvSpPr>
      <dsp:spPr>
        <a:xfrm>
          <a:off x="6170586" y="1413367"/>
          <a:ext cx="161731" cy="620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292"/>
              </a:lnTo>
              <a:lnTo>
                <a:pt x="161731" y="6202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B27E1-FD48-4097-9E57-1815CD1DC450}">
      <dsp:nvSpPr>
        <dsp:cNvPr id="0" name=""/>
        <dsp:cNvSpPr/>
      </dsp:nvSpPr>
      <dsp:spPr>
        <a:xfrm>
          <a:off x="6332318" y="1563838"/>
          <a:ext cx="916399" cy="939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Вручение знаков сентябрь</a:t>
          </a:r>
          <a:endParaRPr lang="ru-RU" sz="1400" kern="1200" dirty="0"/>
        </a:p>
      </dsp:txBody>
      <dsp:txXfrm>
        <a:off x="6359158" y="1590678"/>
        <a:ext cx="862719" cy="88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9564" cy="493789"/>
          </a:xfrm>
          <a:prstGeom prst="rect">
            <a:avLst/>
          </a:prstGeom>
        </p:spPr>
        <p:txBody>
          <a:bodyPr vert="horz" lIns="90834" tIns="45417" rIns="90834" bIns="454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8" y="1"/>
            <a:ext cx="2919564" cy="493789"/>
          </a:xfrm>
          <a:prstGeom prst="rect">
            <a:avLst/>
          </a:prstGeom>
        </p:spPr>
        <p:txBody>
          <a:bodyPr vert="horz" lIns="90834" tIns="45417" rIns="90834" bIns="454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EFBC06-3B35-4461-BC3A-D7F536918464}" type="datetimeFigureOut">
              <a:rPr lang="ru-RU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0948"/>
            <a:ext cx="2919564" cy="493789"/>
          </a:xfrm>
          <a:prstGeom prst="rect">
            <a:avLst/>
          </a:prstGeom>
        </p:spPr>
        <p:txBody>
          <a:bodyPr vert="horz" lIns="90834" tIns="45417" rIns="90834" bIns="454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8" y="9370948"/>
            <a:ext cx="2919564" cy="493789"/>
          </a:xfrm>
          <a:prstGeom prst="rect">
            <a:avLst/>
          </a:prstGeom>
        </p:spPr>
        <p:txBody>
          <a:bodyPr vert="horz" lIns="90834" tIns="45417" rIns="90834" bIns="454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8065B-903F-4669-A15F-30B5452710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761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9-10-14T16:07:03.7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F951996-3FAF-4681-9437-3441037B3638}" emma:medium="tactile" emma:mode="ink">
          <msink:context xmlns:msink="http://schemas.microsoft.com/ink/2010/main" type="writingRegion" rotatedBoundingBox="4301,10242 14256,10242 14256,13806 4301,13806"/>
        </emma:interpretation>
      </emma:emma>
    </inkml:annotationXML>
    <inkml:traceGroup>
      <inkml:annotationXML>
        <emma:emma xmlns:emma="http://www.w3.org/2003/04/emma" version="1.0">
          <emma:interpretation id="{5242841D-486E-4762-A646-ECCBE7EF57AD}" emma:medium="tactile" emma:mode="ink">
            <msink:context xmlns:msink="http://schemas.microsoft.com/ink/2010/main" type="paragraph" rotatedBoundingBox="4301,10242 14256,10242 14256,13806 4301,138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0364A7-D4DD-4B62-B121-2ADB8A135DD8}" emma:medium="tactile" emma:mode="ink">
              <msink:context xmlns:msink="http://schemas.microsoft.com/ink/2010/main" type="line" rotatedBoundingBox="4301,10242 14256,10242 14256,13806 4301,13806"/>
            </emma:interpretation>
          </emma:emma>
        </inkml:annotationXML>
        <inkml:traceGroup>
          <inkml:annotationXML>
            <emma:emma xmlns:emma="http://www.w3.org/2003/04/emma" version="1.0">
              <emma:interpretation id="{D6C6FE56-A965-484D-A881-5735E338D427}" emma:medium="tactile" emma:mode="ink">
                <msink:context xmlns:msink="http://schemas.microsoft.com/ink/2010/main" type="inkWord" rotatedBoundingBox="12208,10242 14256,10242 14256,10257 12208,10257"/>
              </emma:interpretation>
              <emma:one-of disjunction-type="recognition" id="oneOf0">
                <emma:interpretation id="interp0" emma:lang="" emma:confidence="0">
                  <emma:literal>с</emma:literal>
                </emma:interpretation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в</emma:literal>
                </emma:interpretation>
                <emma:interpretation id="interp4" emma:lang="" emma:confidence="0">
                  <emma:literal>ё</emma:literal>
                </emma:interpretation>
              </emma:one-of>
            </emma:emma>
          </inkml:annotationXML>
          <inkml:trace contextRef="#ctx0" brushRef="#br0">7907-3517 0,'40'0'282,"42"0"-267,-41 0 1,0 0 0,41 0-1,-41 0-15,41 0 16,-41 0-16,0 0 15,0 0-15,0 0 16,0 0-16,41 0 16,-41 0-16,41 0 15,-41 0 1,0 0-16,0 0 16,0 0-1,0 0-15,0 0 16,0 0-1,0 0 1,0 0 0,0 0-1,0 0 1,-1 0 0,1 0-1,0 0 1,0 0-1,0 0-15,0 0 16,0 0 15,0 0 1,0 0-1,0 0-16,0 0 1,0 0 0,0 0-1,0 0 1,0 0 0,0 0-16,0 0 31,0 0-31,0 0 47</inkml:trace>
          <inkml:trace contextRef="#ctx0" brushRef="#br0" timeOffset="-3661.7096">0 47 0,'41'0'406,"0"0"-390,0 0-1,0 0 1,0 0-16,0 0 16,0 0-1,-1 0-15,1 0 16,0 0 15,0 0-15,0 0-1,0 0 17,0 0-17,0 0 16,0 0-31,0 0 32,0 0-1,0 0 0,0 0-15,0 0-1,0 0 1,0 0 15,0 0-31,0 0 16,0 0 0,0 0-16,0 0 15,0 0 1,0 0-1,0 0-15,0 0 16,0 0 0,0 0-1,0 0 1,0 0 0,0 0-1,0 0 1,-1 0-1,1 0 1,0 0 0,0 0-1,0 0 1,0 0 0,0 0-1,0 0 1,0 0-1,0 0 17,0 0-17,0 0 1,0 0 15,0 0-15,0 0 15,0 0-15,0 0-1,0 0 1,0 0 0,0 0-16,0 0 15,0 0-15,0 0 16,0 0-1,-41-41-15,41 41 16,0 0 0,0 0-1,0 0 32,0 0-31,0 0-1,0 0 1,-1 0 0,1 0 15,0 0-15,0 0-1,0 0 32,0 0-31,0 0 15,0 0-15,0 0-1,0 0 1,0 0-1,0 0 1,0 0 15,0 0 1,-82 0 264,0 0-280,0 0 0,0 0-1,0 0 1,0 0 0,0 0-16,0 0 15,0 0 16,0 0-15,0 0-16,0 0 16,0 0 15,1 0-15,-1 0-16,0 0 31,0 0 0,0 0 453,0 0-452,0 0-32,0 0 15,0 0 17,0 0 14,0 0-14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9564" cy="492211"/>
          </a:xfrm>
          <a:prstGeom prst="rect">
            <a:avLst/>
          </a:prstGeom>
        </p:spPr>
        <p:txBody>
          <a:bodyPr vert="horz" lIns="90410" tIns="45205" rIns="90410" bIns="452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8" y="0"/>
            <a:ext cx="2919564" cy="492211"/>
          </a:xfrm>
          <a:prstGeom prst="rect">
            <a:avLst/>
          </a:prstGeom>
        </p:spPr>
        <p:txBody>
          <a:bodyPr vert="horz" lIns="90410" tIns="45205" rIns="90410" bIns="452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250722-A053-4C4A-AAF8-BFBAA90E6A59}" type="datetimeFigureOut">
              <a:rPr lang="ru-RU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0" tIns="45205" rIns="90410" bIns="4520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3" y="4685474"/>
            <a:ext cx="5389240" cy="4440946"/>
          </a:xfrm>
          <a:prstGeom prst="rect">
            <a:avLst/>
          </a:prstGeom>
        </p:spPr>
        <p:txBody>
          <a:bodyPr vert="horz" lIns="90410" tIns="45205" rIns="90410" bIns="4520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2525"/>
            <a:ext cx="2919564" cy="492211"/>
          </a:xfrm>
          <a:prstGeom prst="rect">
            <a:avLst/>
          </a:prstGeom>
        </p:spPr>
        <p:txBody>
          <a:bodyPr vert="horz" lIns="90410" tIns="45205" rIns="90410" bIns="452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8" y="9372525"/>
            <a:ext cx="2919564" cy="492211"/>
          </a:xfrm>
          <a:prstGeom prst="rect">
            <a:avLst/>
          </a:prstGeom>
        </p:spPr>
        <p:txBody>
          <a:bodyPr vert="horz" lIns="90410" tIns="45205" rIns="90410" bIns="452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B70E4F-D339-4588-92C0-2CF4A05DAA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5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70E4F-D339-4588-92C0-2CF4A05DAAD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35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760" y="228600"/>
            <a:ext cx="11593083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183" y="5353963"/>
            <a:ext cx="11629654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1600200"/>
            <a:ext cx="10361851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556001"/>
            <a:ext cx="8533289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BA5EB-46E8-4846-BAAB-2A86799A0805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90E27-E71E-46A2-8224-5845552E48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9948D-1A69-4EC3-977B-78C1B15AAACC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99EBB-C8E8-4673-9CF7-89DDC0E213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760" y="228600"/>
            <a:ext cx="11593083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FBD75E-C245-4DCE-92C2-4687521E073A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D4DC0-6409-4EE6-A4D9-5EACAD43A66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183" y="714191"/>
            <a:ext cx="11629654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1447801"/>
            <a:ext cx="2742843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1447800"/>
            <a:ext cx="8025355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/>
          <p:nvPr userDrawn="1"/>
        </p:nvSpPr>
        <p:spPr>
          <a:xfrm>
            <a:off x="9336088" y="5300663"/>
            <a:ext cx="2854325" cy="155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9083675" y="6453188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D124ECC-F517-446C-914B-142D94F97CAC}" type="datetime1">
              <a:rPr lang="ru-RU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083675" y="6092825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DFB9D-EE5D-42A1-B22F-F03597871B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97" y="2130458"/>
            <a:ext cx="1036185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78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BA5EB-46E8-4846-BAAB-2A86799A0805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90E27-E71E-46A2-8224-5845552E484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3414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068F9-4BE1-49D2-99DE-D212F368EE92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807DC-05EB-491F-A1DA-AAE293F23C1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6954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75" y="440693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75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EF76C-13AC-4C89-BC34-3D8D020BF66F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A12A-52E1-4270-8616-C3080E2B6EA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57972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695" y="1600206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6413" y="1600206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0CCF5-2DAB-4C71-96F6-80B48EC933E6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04878-364B-4D4B-93C0-01A123C57B3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82904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7FA1D-87C1-430E-A4EB-59F69890308C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BA60A-3807-427C-B9ED-CFD72BF1328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48762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068F9-4BE1-49D2-99DE-D212F368EE92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807DC-05EB-491F-A1DA-AAE293F23C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18C04-12FB-48E6-8108-B83DC17EAF93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94166-9B34-4D32-A8AC-0483C1B4C2D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589223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0750344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179883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/>
          <p:nvPr userDrawn="1"/>
        </p:nvSpPr>
        <p:spPr>
          <a:xfrm>
            <a:off x="9336088" y="5300663"/>
            <a:ext cx="2854325" cy="155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9083675" y="6453188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24ECC-F517-446C-914B-142D94F97CAC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083675" y="6092825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DFB9D-EE5D-42A1-B22F-F03597871B3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72111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8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2D936-3A3D-4290-B2E3-D0F6A32BBB62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320DF0-53F0-45ED-A89E-E9342CD2051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788566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7A905-B3E0-4A14-80F0-417BFE37A484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7343BB-3F44-4662-82A7-8CA7ACA704C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46075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9948D-1A69-4EC3-977B-78C1B15AAACC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99EBB-C8E8-4673-9CF7-89DDC0E2134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536149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71"/>
            <a:ext cx="36550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71"/>
            <a:ext cx="1076819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BD75E-C245-4DCE-92C2-4687521E073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D4DC0-6409-4EE6-A4D9-5EACAD43A66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85345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60" y="228600"/>
            <a:ext cx="11593083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2202" y="4203592"/>
            <a:ext cx="38347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1973" y="4075290"/>
            <a:ext cx="7391724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146" y="4087562"/>
            <a:ext cx="7289691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8345" y="4074175"/>
            <a:ext cx="4410093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183" y="4058555"/>
            <a:ext cx="11629654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23" y="2463560"/>
            <a:ext cx="10361851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2916" y="1437449"/>
            <a:ext cx="855586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0EF76C-13AC-4C89-BC34-3D8D020BF66F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BA12A-52E1-4270-8616-C3080E2B6E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0CCF5-2DAB-4C71-96F6-80B48EC933E6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04878-364B-4D4B-93C0-01A123C57B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089" y="2679192"/>
            <a:ext cx="5095593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2730" y="2679192"/>
            <a:ext cx="5095593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090" y="2678114"/>
            <a:ext cx="5095593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992" y="3429001"/>
            <a:ext cx="5092744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793" y="2678113"/>
            <a:ext cx="5095593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0" y="3429001"/>
            <a:ext cx="5095593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7FA1D-87C1-430E-A4EB-59F69890308C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BA60A-3807-427C-B9ED-CFD72BF132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18C04-12FB-48E6-8108-B83DC17EAF93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94166-9B34-4D32-A8AC-0483C1B4C2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760" y="228600"/>
            <a:ext cx="11593083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183" y="714191"/>
            <a:ext cx="11629654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Рисунок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60" y="228600"/>
            <a:ext cx="11593083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2D936-3A3D-4290-B2E3-D0F6A32BBB62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20DF0-53F0-45ED-A89E-E9342CD205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041" y="3581401"/>
            <a:ext cx="4469818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183" y="714191"/>
            <a:ext cx="11629654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041" y="2286000"/>
            <a:ext cx="4469818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809" y="1828800"/>
            <a:ext cx="5204757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60" y="228600"/>
            <a:ext cx="11593083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183" y="5353963"/>
            <a:ext cx="11629654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028" y="338667"/>
            <a:ext cx="508286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0266" y="2785533"/>
            <a:ext cx="509062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27A905-B3E0-4A14-80F0-417BFE37A484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343BB-3F44-4662-82A7-8CA7ACA704C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455" y="1371600"/>
            <a:ext cx="4754261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60" y="228600"/>
            <a:ext cx="11593083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183" y="1679429"/>
            <a:ext cx="11629654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38328"/>
            <a:ext cx="10971372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000" y="6250165"/>
            <a:ext cx="5048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6439DD-09C2-4934-ACEE-6E3DCF7BFF4A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51" y="6250165"/>
            <a:ext cx="5048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0758" y="6250164"/>
            <a:ext cx="154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286999-94B2-4D44-8D41-CC741A7519C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605" y="2675467"/>
            <a:ext cx="9876492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439DD-09C2-4934-ACEE-6E3DCF7BFF4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86999-94B2-4D44-8D41-CC741A7519C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72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to.ru/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ser.gto.ru/user/register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&#1089;&#1087;&#1086;&#1088;&#1090;&#1102;&#1074;&#1072;&#1086;.&#1088;&#1092;/" TargetMode="External"/><Relationship Id="rId13" Type="http://schemas.openxmlformats.org/officeDocument/2006/relationships/hyperlink" Target="http://www.zelsport.ru/" TargetMode="External"/><Relationship Id="rId3" Type="http://schemas.openxmlformats.org/officeDocument/2006/relationships/hyperlink" Target="http://www.&#1094;&#1072;&#1086;&#1089;&#1087;&#1086;&#1088;&#1090;.&#1088;&#1092;/" TargetMode="External"/><Relationship Id="rId7" Type="http://schemas.openxmlformats.org/officeDocument/2006/relationships/hyperlink" Target="http://www.vaosport.ru/" TargetMode="External"/><Relationship Id="rId12" Type="http://schemas.openxmlformats.org/officeDocument/2006/relationships/hyperlink" Target="http://www.sport-szao.ru/" TargetMode="External"/><Relationship Id="rId17" Type="http://schemas.openxmlformats.org/officeDocument/2006/relationships/hyperlink" Target="http://www.mos.ru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voenpatriot.mskobr.ru/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svaosport.ru/" TargetMode="External"/><Relationship Id="rId11" Type="http://schemas.openxmlformats.org/officeDocument/2006/relationships/hyperlink" Target="http://www.zaosport.ru/" TargetMode="External"/><Relationship Id="rId5" Type="http://schemas.openxmlformats.org/officeDocument/2006/relationships/hyperlink" Target="http://www.sportsao.ru/" TargetMode="External"/><Relationship Id="rId15" Type="http://schemas.openxmlformats.org/officeDocument/2006/relationships/hyperlink" Target="http://vg.mskobr.ru/gto1/" TargetMode="External"/><Relationship Id="rId10" Type="http://schemas.openxmlformats.org/officeDocument/2006/relationships/hyperlink" Target="http://&#1089;&#1087;&#1086;&#1088;&#1090;&#1102;&#1079;&#1072;&#1086;.&#1088;&#1092;/" TargetMode="External"/><Relationship Id="rId4" Type="http://schemas.openxmlformats.org/officeDocument/2006/relationships/hyperlink" Target="http://www.mskgto.ru/" TargetMode="External"/><Relationship Id="rId9" Type="http://schemas.openxmlformats.org/officeDocument/2006/relationships/hyperlink" Target="http://www.uaosport.ru/" TargetMode="External"/><Relationship Id="rId14" Type="http://schemas.openxmlformats.org/officeDocument/2006/relationships/hyperlink" Target="https://sporttinao.r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 txBox="1">
            <a:spLocks/>
          </p:cNvSpPr>
          <p:nvPr/>
        </p:nvSpPr>
        <p:spPr bwMode="auto">
          <a:xfrm>
            <a:off x="491422" y="4753465"/>
            <a:ext cx="11495087" cy="118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 dirty="0">
              <a:solidFill>
                <a:srgbClr val="000082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0082"/>
                </a:solidFill>
              </a:rPr>
              <a:t>Что  должен знать  обучающийся, учитель, родитель для успешного выполнения нормативов </a:t>
            </a:r>
            <a:r>
              <a:rPr lang="ru-RU" sz="2000" b="1" dirty="0">
                <a:solidFill>
                  <a:srgbClr val="000082"/>
                </a:solidFill>
              </a:rPr>
              <a:t>ВФСК ГТО</a:t>
            </a:r>
          </a:p>
        </p:txBody>
      </p:sp>
    </p:spTree>
    <p:extLst>
      <p:ext uri="{BB962C8B-B14F-4D97-AF65-F5344CB8AC3E}">
        <p14:creationId xmlns:p14="http://schemas.microsoft.com/office/powerpoint/2010/main" val="3711248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6694" y="1700808"/>
            <a:ext cx="9361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После каждого выполнения нормативов ВФСК ГТО не забудьте войти в личный кабинет и  проверить наличие результатов.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u="sng" dirty="0" smtClean="0"/>
              <a:t>В случае их отсутствия  свяжитесь </a:t>
            </a:r>
            <a:r>
              <a:rPr lang="ru-RU" sz="3200" u="sng" dirty="0" smtClean="0"/>
              <a:t>с  </a:t>
            </a:r>
            <a:endParaRPr lang="ru-RU" sz="3200" u="sng" dirty="0" smtClean="0"/>
          </a:p>
          <a:p>
            <a:pPr algn="ctr"/>
            <a:r>
              <a:rPr lang="ru-RU" sz="3200" u="sng" dirty="0" smtClean="0"/>
              <a:t>Центром </a:t>
            </a:r>
            <a:r>
              <a:rPr lang="ru-RU" sz="3200" u="sng" dirty="0" smtClean="0"/>
              <a:t>тестирования </a:t>
            </a:r>
          </a:p>
          <a:p>
            <a:pPr algn="ctr"/>
            <a:r>
              <a:rPr lang="ru-RU" sz="3200" u="sng" dirty="0" smtClean="0">
                <a:solidFill>
                  <a:srgbClr val="FF0000"/>
                </a:solidFill>
              </a:rPr>
              <a:t>(учителем физической культуры)</a:t>
            </a:r>
            <a:r>
              <a:rPr lang="ru-RU" sz="3200" u="sng" dirty="0" smtClean="0"/>
              <a:t>!</a:t>
            </a:r>
            <a:endParaRPr lang="ru-RU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583038" y="188640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ВАЖНО!</a:t>
            </a:r>
            <a:endParaRPr lang="ru-RU" sz="4400" dirty="0"/>
          </a:p>
        </p:txBody>
      </p:sp>
      <p:pic>
        <p:nvPicPr>
          <p:cNvPr id="5122" name="Picture 2" descr="Картинки по запросу г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82" y="5085184"/>
            <a:ext cx="4472060" cy="150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595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4"/>
          <p:cNvSpPr>
            <a:spLocks noGrp="1"/>
          </p:cNvSpPr>
          <p:nvPr>
            <p:ph type="sldNum" sz="quarter" idx="11"/>
          </p:nvPr>
        </p:nvSpPr>
        <p:spPr bwMode="auto">
          <a:xfrm>
            <a:off x="11525250" y="376238"/>
            <a:ext cx="6667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9B3B1-5E73-4B95-91B2-957F0C62DE67}" type="slidenum">
              <a:rPr kumimoji="0" lang="en-US" sz="1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Arial" charset="0"/>
              </a:rPr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Arial" charset="0"/>
            </a:endParaRPr>
          </a:p>
        </p:txBody>
      </p:sp>
      <p:sp>
        <p:nvSpPr>
          <p:cNvPr id="19458" name="Прямоугольник 8"/>
          <p:cNvSpPr>
            <a:spLocks noChangeArrowheads="1"/>
          </p:cNvSpPr>
          <p:nvPr/>
        </p:nvSpPr>
        <p:spPr bwMode="auto">
          <a:xfrm>
            <a:off x="766614" y="115888"/>
            <a:ext cx="1036955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8" tIns="60955" rIns="121908" bIns="60955"/>
          <a:lstStyle/>
          <a:p>
            <a:pPr marL="0" marR="0" lvl="0" indent="0" algn="ctr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ВАЖНО!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2758" y="1124744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00"/>
                </a:solidFill>
                <a:latin typeface="Merriweather"/>
              </a:rPr>
              <a:t>Присвоение знака отличия осуществляется по «нижней планке». Если хотя бы один из видов испытаний был выполнен на </a:t>
            </a:r>
            <a:r>
              <a:rPr lang="ru-RU" sz="2800" dirty="0" smtClean="0">
                <a:solidFill>
                  <a:srgbClr val="000000"/>
                </a:solidFill>
                <a:latin typeface="Merriweather"/>
              </a:rPr>
              <a:t>бронзовый/ серебряный </a:t>
            </a:r>
            <a:r>
              <a:rPr lang="ru-RU" sz="2800" dirty="0">
                <a:solidFill>
                  <a:srgbClr val="000000"/>
                </a:solidFill>
                <a:latin typeface="Merriweather"/>
              </a:rPr>
              <a:t>знак отличия, то будет присвоен </a:t>
            </a:r>
            <a:r>
              <a:rPr lang="ru-RU" sz="2800" dirty="0" smtClean="0">
                <a:solidFill>
                  <a:srgbClr val="000000"/>
                </a:solidFill>
                <a:latin typeface="Merriweather"/>
              </a:rPr>
              <a:t>бронзовый/серебряный </a:t>
            </a:r>
            <a:r>
              <a:rPr lang="ru-RU" sz="2800" dirty="0">
                <a:solidFill>
                  <a:srgbClr val="000000"/>
                </a:solidFill>
                <a:latin typeface="Merriweather"/>
              </a:rPr>
              <a:t>знак, несмотря на то, что все остальные испытания были выполнены на «золото</a:t>
            </a:r>
            <a:r>
              <a:rPr lang="ru-RU" sz="2800" dirty="0" smtClean="0">
                <a:solidFill>
                  <a:srgbClr val="000000"/>
                </a:solidFill>
                <a:latin typeface="Merriweather"/>
              </a:rPr>
              <a:t>».</a:t>
            </a:r>
            <a:endParaRPr lang="ru-RU" sz="2800" dirty="0"/>
          </a:p>
        </p:txBody>
      </p:sp>
      <p:pic>
        <p:nvPicPr>
          <p:cNvPr id="4098" name="Picture 2" descr="Картинки по запросу значки г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18" y="4725301"/>
            <a:ext cx="5328592" cy="18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80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10" y="220582"/>
            <a:ext cx="3670506" cy="6525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66" y="201260"/>
            <a:ext cx="3744416" cy="66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496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t="-6490" r="999" b="6980"/>
          <a:stretch/>
        </p:blipFill>
        <p:spPr>
          <a:xfrm>
            <a:off x="694606" y="613120"/>
            <a:ext cx="10945216" cy="62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35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0790" y="40466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Когда и где можно получить знак отличия ?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8622" y="1359940"/>
            <a:ext cx="10441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Знак </a:t>
            </a:r>
            <a:r>
              <a:rPr lang="ru-RU" sz="2000" dirty="0"/>
              <a:t>отличия оформляется после успешного выполнения необходимого количества </a:t>
            </a:r>
            <a:r>
              <a:rPr lang="ru-RU" sz="2000" dirty="0" smtClean="0"/>
              <a:t>видов </a:t>
            </a:r>
            <a:r>
              <a:rPr lang="ru-RU" sz="2000" dirty="0"/>
              <a:t>испытаний (тестов</a:t>
            </a:r>
            <a:r>
              <a:rPr lang="ru-RU" sz="2000" dirty="0" smtClean="0"/>
              <a:t>).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r>
              <a:rPr lang="ru-RU" sz="2000" dirty="0" smtClean="0"/>
              <a:t>2. Приказы о награждении знаками отличия выходят ежеквартально</a:t>
            </a: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88529536"/>
              </p:ext>
            </p:extLst>
          </p:nvPr>
        </p:nvGraphicFramePr>
        <p:xfrm>
          <a:off x="2276291" y="2797976"/>
          <a:ext cx="7565822" cy="277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622" y="5733256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</a:t>
            </a:r>
            <a:r>
              <a:rPr lang="ru-RU" sz="2000" dirty="0" smtClean="0"/>
              <a:t>Знаки вручаются в  Центре тестирования, в котором был выполнен последний норматив.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94817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6654" y="1412776"/>
            <a:ext cx="10081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222222"/>
                </a:solidFill>
                <a:latin typeface="PTSansRegular"/>
              </a:rPr>
              <a:t>Г</a:t>
            </a:r>
            <a:r>
              <a:rPr lang="ru-RU" sz="2000" dirty="0" smtClean="0">
                <a:solidFill>
                  <a:srgbClr val="222222"/>
                </a:solidFill>
                <a:latin typeface="PTSansRegular"/>
              </a:rPr>
              <a:t>одовой </a:t>
            </a:r>
            <a:r>
              <a:rPr lang="ru-RU" sz="2000" dirty="0">
                <a:solidFill>
                  <a:srgbClr val="222222"/>
                </a:solidFill>
                <a:latin typeface="PTSansRegular"/>
              </a:rPr>
              <a:t>отчетный период - это время, за которое вы можете выполнить испытания ГТО. Другими словами, это период годности выполненных вами нормативов ГТО. 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918742" y="188640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Отчетный период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2638" y="2420888"/>
            <a:ext cx="10729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Приказом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Минспорта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 августа 2019 г. № 699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период выполнения участниками нормативов испытаний (тестов)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ВФСК ГТО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по 31 декабря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возрастных ступеней.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вступит в силу с 1 января 2020 года.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6392" y="4336940"/>
            <a:ext cx="4601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Обратите внимание!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0392" y="5075603"/>
            <a:ext cx="10019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Если у вас произошел переход ступени, но вы не успели выполнить </a:t>
            </a:r>
          </a:p>
          <a:p>
            <a:pPr algn="ctr"/>
            <a:r>
              <a:rPr lang="ru-RU" sz="2400" dirty="0" smtClean="0"/>
              <a:t>необходимое количество нормативов – </a:t>
            </a: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Все результаты в личном кабинете сгорают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3076" name="Picture 4" descr="Картинки по запросу ого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90" y="5589240"/>
            <a:ext cx="940940" cy="9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51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4"/>
          <p:cNvSpPr>
            <a:spLocks noGrp="1"/>
          </p:cNvSpPr>
          <p:nvPr>
            <p:ph type="sldNum" sz="quarter" idx="11"/>
          </p:nvPr>
        </p:nvSpPr>
        <p:spPr bwMode="auto">
          <a:xfrm>
            <a:off x="11525250" y="376238"/>
            <a:ext cx="6667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9B3B1-5E73-4B95-91B2-957F0C62DE67}" type="slidenum">
              <a:rPr kumimoji="0" lang="en-US" sz="1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Arial" charset="0"/>
              </a:rPr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Arial" charset="0"/>
            </a:endParaRPr>
          </a:p>
        </p:txBody>
      </p:sp>
      <p:sp>
        <p:nvSpPr>
          <p:cNvPr id="19458" name="Прямоугольник 8"/>
          <p:cNvSpPr>
            <a:spLocks noChangeArrowheads="1"/>
          </p:cNvSpPr>
          <p:nvPr/>
        </p:nvSpPr>
        <p:spPr bwMode="auto">
          <a:xfrm>
            <a:off x="766614" y="115888"/>
            <a:ext cx="1036955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8" tIns="60955" rIns="121908" bIns="60955"/>
          <a:lstStyle/>
          <a:p>
            <a:pPr lvl="0" algn="ctr" defTabSz="912813">
              <a:lnSpc>
                <a:spcPct val="90000"/>
              </a:lnSpc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6003" y="1069766"/>
            <a:ext cx="5518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</a:t>
            </a: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по ВФСК ГТО вы можете найти на официальном сайте 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WWW.GTO.RU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Picture 2" descr="https://gtonorm.ru/wp-content/uploads/2019/01/1.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-773" r="11491" b="4173"/>
          <a:stretch/>
        </p:blipFill>
        <p:spPr bwMode="auto">
          <a:xfrm>
            <a:off x="1990750" y="2306428"/>
            <a:ext cx="8064896" cy="4434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32645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558" y="1628800"/>
            <a:ext cx="54726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/>
              <a:t>Перейти </a:t>
            </a:r>
            <a:r>
              <a:rPr lang="ru-RU" sz="2000" dirty="0"/>
              <a:t>на официальный сайт ВФСК ГТО  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user.gto.ru/user/register</a:t>
            </a:r>
            <a:endParaRPr lang="ru-RU" sz="2000" dirty="0" smtClean="0"/>
          </a:p>
          <a:p>
            <a:endParaRPr lang="en-US" sz="2000" dirty="0"/>
          </a:p>
          <a:p>
            <a:pPr algn="just"/>
            <a:r>
              <a:rPr lang="ru-RU" sz="2000" dirty="0" smtClean="0"/>
              <a:t>2. Заполнить </a:t>
            </a:r>
            <a:r>
              <a:rPr lang="ru-RU" sz="2000" dirty="0"/>
              <a:t>форму регистрации и получить </a:t>
            </a:r>
            <a:r>
              <a:rPr lang="ru-RU" sz="2000" dirty="0">
                <a:solidFill>
                  <a:srgbClr val="FF0000"/>
                </a:solidFill>
              </a:rPr>
              <a:t>УИН</a:t>
            </a:r>
            <a:r>
              <a:rPr lang="ru-RU" sz="2000" dirty="0"/>
              <a:t> </a:t>
            </a:r>
            <a:r>
              <a:rPr lang="ru-RU" sz="2000" dirty="0" smtClean="0"/>
              <a:t>– уникальный идентификационный номер 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/>
          </a:p>
          <a:p>
            <a:pPr algn="just"/>
            <a:r>
              <a:rPr lang="ru-RU" sz="2000" dirty="0" smtClean="0"/>
              <a:t>3. Информация </a:t>
            </a:r>
            <a:r>
              <a:rPr lang="ru-RU" sz="2000" dirty="0"/>
              <a:t>в личном кабинете </a:t>
            </a:r>
            <a:r>
              <a:rPr lang="ru-RU" sz="2000" dirty="0" smtClean="0"/>
              <a:t>заполняется </a:t>
            </a:r>
            <a:r>
              <a:rPr lang="ru-RU" sz="2000" dirty="0"/>
              <a:t>на участника и </a:t>
            </a:r>
            <a:r>
              <a:rPr lang="ru-RU" sz="2000" dirty="0" smtClean="0"/>
              <a:t>корректно вносятся </a:t>
            </a:r>
            <a:r>
              <a:rPr lang="ru-RU" sz="2000" dirty="0"/>
              <a:t>все </a:t>
            </a:r>
            <a:r>
              <a:rPr lang="ru-RU" sz="2000" dirty="0" smtClean="0"/>
              <a:t>данные:</a:t>
            </a:r>
            <a:endParaRPr lang="ru-RU" sz="2000" dirty="0"/>
          </a:p>
          <a:p>
            <a:pPr algn="just"/>
            <a:r>
              <a:rPr lang="ru-RU" sz="2000" dirty="0" smtClean="0"/>
              <a:t>- ФИО  (никаких прозвищ и сокращений)</a:t>
            </a:r>
          </a:p>
          <a:p>
            <a:pPr algn="just"/>
            <a:r>
              <a:rPr lang="ru-RU" sz="2000" dirty="0" smtClean="0"/>
              <a:t>- Дата рождения </a:t>
            </a:r>
            <a:endParaRPr lang="ru-RU" sz="2000" dirty="0"/>
          </a:p>
          <a:p>
            <a:pPr algn="just"/>
            <a:r>
              <a:rPr lang="ru-RU" sz="2000" dirty="0" smtClean="0"/>
              <a:t>- Пол  </a:t>
            </a:r>
          </a:p>
          <a:p>
            <a:pPr algn="just"/>
            <a:r>
              <a:rPr lang="ru-RU" sz="2000" dirty="0" smtClean="0"/>
              <a:t>- Обязательно прикрепить фото участника </a:t>
            </a:r>
          </a:p>
          <a:p>
            <a:pPr algn="just"/>
            <a:r>
              <a:rPr lang="ru-RU" sz="2000" dirty="0" smtClean="0"/>
              <a:t>(должно быть видно лицо участника, без посторонних предметов)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51190" y="1484784"/>
            <a:ext cx="6092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/>
              <a:t>В местах тестирования участник проходит подтверждение личного </a:t>
            </a:r>
            <a:r>
              <a:rPr lang="ru-RU" sz="2000" dirty="0" smtClean="0"/>
              <a:t>кабинета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15715" t="9410" r="22554" b="11597"/>
          <a:stretch/>
        </p:blipFill>
        <p:spPr bwMode="auto">
          <a:xfrm>
            <a:off x="5951190" y="2361069"/>
            <a:ext cx="5876801" cy="4324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6735" y="33265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/>
              <a:t>Создание личного кабинета</a:t>
            </a:r>
          </a:p>
        </p:txBody>
      </p:sp>
      <p:sp>
        <p:nvSpPr>
          <p:cNvPr id="6" name="Стрелка вверх 5"/>
          <p:cNvSpPr/>
          <p:nvPr/>
        </p:nvSpPr>
        <p:spPr>
          <a:xfrm rot="20346933">
            <a:off x="8082794" y="2911039"/>
            <a:ext cx="432048" cy="11309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Картинки по запросу восклицательный зна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80" y="1584310"/>
            <a:ext cx="308610" cy="816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4422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802" y="404664"/>
            <a:ext cx="10754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Самые частые ошибки </a:t>
            </a:r>
            <a:r>
              <a:rPr lang="ru-RU" sz="3200" dirty="0"/>
              <a:t>при создании личного </a:t>
            </a:r>
            <a:r>
              <a:rPr lang="ru-RU" sz="3200" dirty="0" smtClean="0"/>
              <a:t>кабинета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10631" y="1916832"/>
            <a:ext cx="101531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Отсутствие фотографии;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Отсутствие отчества;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Ошибка в дате рождения;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Не правильно выбран пол;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Сокращенное имя;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Часто при регистрации ребенка родитель указывает свои ФИО или дату рождения;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Не указан номер образовательной организации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5419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1332" y="259915"/>
            <a:ext cx="2239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Например:</a:t>
            </a:r>
            <a:endParaRPr lang="ru-RU" sz="3200" dirty="0"/>
          </a:p>
        </p:txBody>
      </p:sp>
      <p:pic>
        <p:nvPicPr>
          <p:cNvPr id="3" name="Объект 4"/>
          <p:cNvPicPr>
            <a:picLocks/>
          </p:cNvPicPr>
          <p:nvPr/>
        </p:nvPicPr>
        <p:blipFill rotWithShape="1">
          <a:blip r:embed="rId2"/>
          <a:srcRect l="14110" t="11121" r="22875" b="10456"/>
          <a:stretch/>
        </p:blipFill>
        <p:spPr bwMode="auto">
          <a:xfrm>
            <a:off x="0" y="1124744"/>
            <a:ext cx="6324570" cy="5661248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99262" y="1562306"/>
            <a:ext cx="494069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Такой личный кабинет </a:t>
            </a:r>
            <a:r>
              <a:rPr lang="ru-RU" sz="2400" dirty="0" smtClean="0">
                <a:solidFill>
                  <a:srgbClr val="FF0000"/>
                </a:solidFill>
              </a:rPr>
              <a:t>подтвердить нельзя</a:t>
            </a:r>
            <a:r>
              <a:rPr lang="ru-RU" sz="2400" dirty="0" smtClean="0"/>
              <a:t>, необходимо будет на месте, в день мероприятия, добавлять фото, отчество, сверить дату рождения, а это  приведет </a:t>
            </a:r>
            <a:r>
              <a:rPr lang="ru-RU" sz="2400" dirty="0"/>
              <a:t>к созданию очереди на </a:t>
            </a:r>
            <a:r>
              <a:rPr lang="ru-RU" sz="2400" dirty="0" smtClean="0"/>
              <a:t>регистрации. 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Если </a:t>
            </a:r>
            <a:r>
              <a:rPr lang="ru-RU" sz="2400" dirty="0"/>
              <a:t>участник не подтвержден результаты не будут загружены</a:t>
            </a:r>
            <a:r>
              <a:rPr lang="ru-RU" sz="2400" dirty="0" smtClean="0"/>
              <a:t>!!!</a:t>
            </a:r>
          </a:p>
          <a:p>
            <a:endParaRPr lang="ru-RU" sz="2000" dirty="0"/>
          </a:p>
        </p:txBody>
      </p:sp>
      <p:pic>
        <p:nvPicPr>
          <p:cNvPr id="16" name="Рисунок 15" descr="Картинки по запросу восклицательный зна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11" y="3547063"/>
            <a:ext cx="308610" cy="8166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Рукописный ввод 23"/>
              <p14:cNvContentPartPr/>
              <p14:nvPr/>
            </p14:nvContentPartPr>
            <p14:xfrm>
              <a:off x="1548674" y="3687236"/>
              <a:ext cx="3584160" cy="1283400"/>
            </p14:xfrm>
          </p:contentPart>
        </mc:Choice>
        <mc:Fallback xmlns="">
          <p:pic>
            <p:nvPicPr>
              <p:cNvPr id="24" name="Рукописный ввод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6794" y="3675356"/>
                <a:ext cx="3607920" cy="130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842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0790" y="259703"/>
            <a:ext cx="7077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Если у вас есть спортивный разряд: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8942" y="4293096"/>
            <a:ext cx="7690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ДО </a:t>
            </a:r>
            <a:r>
              <a:rPr lang="ru-RU" sz="2800" dirty="0">
                <a:solidFill>
                  <a:srgbClr val="FF0000"/>
                </a:solidFill>
              </a:rPr>
              <a:t>начала выполнения </a:t>
            </a:r>
            <a:r>
              <a:rPr lang="ru-RU" sz="2800" dirty="0" smtClean="0">
                <a:solidFill>
                  <a:srgbClr val="FF0000"/>
                </a:solidFill>
              </a:rPr>
              <a:t>испытаний вы должны предоставить в ЦТ: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Копию разрядной книжки (с действующим разрядом)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Выписку из приказа о присвоении разряда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0670" y="1326067"/>
            <a:ext cx="9649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Лица, имеющие одно из спортивных званий или спортивные разряды </a:t>
            </a:r>
            <a:r>
              <a:rPr lang="ru-RU" u="sng" dirty="0"/>
              <a:t>не ниже второго юношеского </a:t>
            </a:r>
            <a:r>
              <a:rPr lang="ru-RU" dirty="0"/>
              <a:t>и выполнившие нормативы испытаний (тестов), соответствующие серебряному знаку отличия, награждаются золотым знаком отличия Всероссийского физкультурно-спортивного комплекса</a:t>
            </a:r>
          </a:p>
        </p:txBody>
      </p:sp>
      <p:sp>
        <p:nvSpPr>
          <p:cNvPr id="8" name="AutoShape 2" descr="Картинки по запросу разрядная книж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2" y="2932985"/>
            <a:ext cx="2520280" cy="3462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62" y="2786813"/>
            <a:ext cx="1489323" cy="15228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43" y="2766367"/>
            <a:ext cx="1623628" cy="1623628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3574926" y="3548246"/>
            <a:ext cx="792088" cy="240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119199" y="3548246"/>
            <a:ext cx="792088" cy="240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080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2838" y="404664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Выбор места тестирования</a:t>
            </a:r>
            <a:endParaRPr lang="ru-RU" sz="32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147587" y="1017709"/>
            <a:ext cx="283323" cy="620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183438" y="978039"/>
            <a:ext cx="288032" cy="659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1103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8542" y="1909512"/>
            <a:ext cx="669674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2F3A8B"/>
                </a:solidFill>
              </a:rPr>
              <a:t>Центры тестирования Москомспорта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2F3A8B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1. ЦАО </a:t>
            </a:r>
            <a:r>
              <a:rPr lang="ru-RU" sz="1400" dirty="0"/>
              <a:t>города </a:t>
            </a:r>
            <a:r>
              <a:rPr lang="ru-RU" sz="1400" dirty="0" smtClean="0"/>
              <a:t>Москвы </a:t>
            </a:r>
            <a:r>
              <a:rPr lang="en-US" sz="1400" dirty="0" smtClean="0">
                <a:hlinkClick r:id="rId3"/>
              </a:rPr>
              <a:t>www.</a:t>
            </a:r>
            <a:r>
              <a:rPr lang="ru-RU" sz="1400" dirty="0" err="1" smtClean="0">
                <a:hlinkClick r:id="rId3"/>
              </a:rPr>
              <a:t>цаоспорт.рф</a:t>
            </a:r>
            <a:r>
              <a:rPr lang="en-US" sz="1400" dirty="0" smtClean="0"/>
              <a:t> </a:t>
            </a:r>
            <a:r>
              <a:rPr lang="ru-RU" sz="1400" dirty="0" smtClean="0"/>
              <a:t> 8 </a:t>
            </a:r>
            <a:r>
              <a:rPr lang="ru-RU" sz="1400" dirty="0"/>
              <a:t>903 247 17 42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2. ГБУ </a:t>
            </a:r>
            <a:r>
              <a:rPr lang="ru-RU" sz="1400" dirty="0"/>
              <a:t>«ФСЦ «</a:t>
            </a:r>
            <a:r>
              <a:rPr lang="ru-RU" sz="1400" dirty="0" smtClean="0"/>
              <a:t>Экстрим» </a:t>
            </a:r>
            <a:r>
              <a:rPr lang="ru-RU" sz="1400" dirty="0"/>
              <a:t>Москомспорта </a:t>
            </a:r>
            <a:r>
              <a:rPr lang="ru-RU" sz="1400" dirty="0" smtClean="0">
                <a:hlinkClick r:id="rId4"/>
              </a:rPr>
              <a:t>www.mskgto.ru</a:t>
            </a:r>
            <a:r>
              <a:rPr lang="ru-RU" sz="1400" dirty="0"/>
              <a:t> </a:t>
            </a:r>
            <a:r>
              <a:rPr lang="ru-RU" sz="1400" dirty="0" smtClean="0"/>
              <a:t>8499267 </a:t>
            </a:r>
            <a:r>
              <a:rPr lang="ru-RU" sz="1400" dirty="0"/>
              <a:t>59 </a:t>
            </a:r>
            <a:r>
              <a:rPr lang="ru-RU" sz="1400" dirty="0" smtClean="0"/>
              <a:t>64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3. САО  </a:t>
            </a:r>
            <a:r>
              <a:rPr lang="ru-RU" sz="1400" dirty="0"/>
              <a:t>города </a:t>
            </a:r>
            <a:r>
              <a:rPr lang="ru-RU" sz="1400" dirty="0" smtClean="0"/>
              <a:t>Москвы </a:t>
            </a:r>
            <a:r>
              <a:rPr lang="en-US" sz="1400" dirty="0" smtClean="0">
                <a:hlinkClick r:id="rId5"/>
              </a:rPr>
              <a:t>www.</a:t>
            </a:r>
            <a:r>
              <a:rPr lang="ru-RU" sz="1400" dirty="0" smtClean="0">
                <a:hlinkClick r:id="rId5"/>
              </a:rPr>
              <a:t>sportsao.ru</a:t>
            </a:r>
            <a:r>
              <a:rPr lang="en-US" sz="1400" dirty="0"/>
              <a:t> </a:t>
            </a:r>
            <a:r>
              <a:rPr lang="ru-RU" sz="1400" dirty="0" smtClean="0"/>
              <a:t>8 </a:t>
            </a:r>
            <a:r>
              <a:rPr lang="ru-RU" sz="1400" dirty="0"/>
              <a:t>499 905 47 </a:t>
            </a:r>
            <a:r>
              <a:rPr lang="ru-RU" sz="1400" dirty="0" smtClean="0"/>
              <a:t>41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/>
              <a:t>4</a:t>
            </a:r>
            <a:r>
              <a:rPr lang="ru-RU" sz="1400" dirty="0" smtClean="0"/>
              <a:t>. СВАО </a:t>
            </a:r>
            <a:r>
              <a:rPr lang="ru-RU" sz="1400" dirty="0"/>
              <a:t>города </a:t>
            </a:r>
            <a:r>
              <a:rPr lang="ru-RU" sz="1400" dirty="0" smtClean="0"/>
              <a:t>Москвы </a:t>
            </a:r>
            <a:r>
              <a:rPr lang="en-US" sz="1400" dirty="0" smtClean="0">
                <a:hlinkClick r:id="rId6"/>
              </a:rPr>
              <a:t>www.</a:t>
            </a:r>
            <a:r>
              <a:rPr lang="ru-RU" sz="1400" dirty="0" smtClean="0">
                <a:hlinkClick r:id="rId6"/>
              </a:rPr>
              <a:t>svaosport.ru</a:t>
            </a:r>
            <a:r>
              <a:rPr lang="en-US" sz="1400" dirty="0" smtClean="0"/>
              <a:t> </a:t>
            </a:r>
            <a:r>
              <a:rPr lang="ru-RU" sz="1400" dirty="0" smtClean="0"/>
              <a:t> 8 495 619 </a:t>
            </a:r>
            <a:r>
              <a:rPr lang="ru-RU" sz="1400" dirty="0"/>
              <a:t>94 </a:t>
            </a:r>
            <a:r>
              <a:rPr lang="ru-RU" sz="1400" dirty="0" smtClean="0"/>
              <a:t>18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5. ВАО </a:t>
            </a:r>
            <a:r>
              <a:rPr lang="ru-RU" sz="1400" dirty="0"/>
              <a:t>города </a:t>
            </a:r>
            <a:r>
              <a:rPr lang="ru-RU" sz="1400" dirty="0" smtClean="0"/>
              <a:t>Москвы </a:t>
            </a:r>
            <a:r>
              <a:rPr lang="en-US" sz="1400" dirty="0" smtClean="0">
                <a:hlinkClick r:id="rId7"/>
              </a:rPr>
              <a:t>www.</a:t>
            </a:r>
            <a:r>
              <a:rPr lang="ru-RU" sz="1400" dirty="0" smtClean="0">
                <a:hlinkClick r:id="rId7"/>
              </a:rPr>
              <a:t>vaosport.ru</a:t>
            </a:r>
            <a:r>
              <a:rPr lang="en-US" sz="1400" dirty="0" smtClean="0"/>
              <a:t> </a:t>
            </a:r>
            <a:r>
              <a:rPr lang="ru-RU" sz="1400" dirty="0" smtClean="0"/>
              <a:t> 8 495 306 </a:t>
            </a:r>
            <a:r>
              <a:rPr lang="ru-RU" sz="1400" dirty="0"/>
              <a:t>36 </a:t>
            </a:r>
            <a:r>
              <a:rPr lang="ru-RU" sz="1400" dirty="0" smtClean="0"/>
              <a:t>45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6. ЮВАО </a:t>
            </a:r>
            <a:r>
              <a:rPr lang="ru-RU" sz="1400" dirty="0"/>
              <a:t>города </a:t>
            </a:r>
            <a:r>
              <a:rPr lang="ru-RU" sz="1400" dirty="0" smtClean="0"/>
              <a:t>Москвы  </a:t>
            </a:r>
            <a:r>
              <a:rPr lang="en-US" sz="1400" dirty="0" smtClean="0">
                <a:hlinkClick r:id="rId8"/>
              </a:rPr>
              <a:t>www.</a:t>
            </a:r>
            <a:r>
              <a:rPr lang="ru-RU" sz="1400" dirty="0" err="1" smtClean="0">
                <a:hlinkClick r:id="rId8"/>
              </a:rPr>
              <a:t>спортювао.рф</a:t>
            </a:r>
            <a:r>
              <a:rPr lang="en-US" sz="1400" dirty="0" smtClean="0"/>
              <a:t> </a:t>
            </a:r>
            <a:r>
              <a:rPr lang="ru-RU" sz="1400" dirty="0" smtClean="0"/>
              <a:t> 8 </a:t>
            </a:r>
            <a:r>
              <a:rPr lang="ru-RU" sz="1400" dirty="0"/>
              <a:t>495 347 91 </a:t>
            </a:r>
            <a:r>
              <a:rPr lang="ru-RU" sz="1400" dirty="0" smtClean="0"/>
              <a:t>31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7. ЮАО </a:t>
            </a:r>
            <a:r>
              <a:rPr lang="ru-RU" sz="1400" dirty="0"/>
              <a:t>города </a:t>
            </a:r>
            <a:r>
              <a:rPr lang="ru-RU" sz="1400" dirty="0" smtClean="0"/>
              <a:t>Москвы </a:t>
            </a:r>
            <a:r>
              <a:rPr lang="en-US" sz="1400" dirty="0" smtClean="0">
                <a:hlinkClick r:id="rId9"/>
              </a:rPr>
              <a:t>www.</a:t>
            </a:r>
            <a:r>
              <a:rPr lang="ru-RU" sz="1400" dirty="0" smtClean="0">
                <a:hlinkClick r:id="rId9"/>
              </a:rPr>
              <a:t>uaosport.ru</a:t>
            </a:r>
            <a:r>
              <a:rPr lang="en-US" sz="1400" dirty="0" smtClean="0"/>
              <a:t> </a:t>
            </a:r>
            <a:r>
              <a:rPr lang="ru-RU" sz="1400" dirty="0" smtClean="0"/>
              <a:t>8 </a:t>
            </a:r>
            <a:r>
              <a:rPr lang="ru-RU" sz="1400" dirty="0"/>
              <a:t>495 382 81 </a:t>
            </a:r>
            <a:r>
              <a:rPr lang="ru-RU" sz="1400" dirty="0" smtClean="0"/>
              <a:t>10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8. ЮЗАО города Москвы </a:t>
            </a:r>
            <a:r>
              <a:rPr lang="ru-RU" sz="1400" dirty="0" smtClean="0">
                <a:hlinkClick r:id="rId10"/>
              </a:rPr>
              <a:t>http</a:t>
            </a:r>
            <a:r>
              <a:rPr lang="ru-RU" sz="1400" dirty="0">
                <a:hlinkClick r:id="rId10"/>
              </a:rPr>
              <a:t>://</a:t>
            </a:r>
            <a:r>
              <a:rPr lang="ru-RU" sz="1400" dirty="0" smtClean="0">
                <a:hlinkClick r:id="rId10"/>
              </a:rPr>
              <a:t>спортюзао.рф</a:t>
            </a:r>
            <a:r>
              <a:rPr lang="ru-RU" sz="1400" dirty="0" smtClean="0"/>
              <a:t> 8 </a:t>
            </a:r>
            <a:r>
              <a:rPr lang="ru-RU" sz="1400" dirty="0"/>
              <a:t>499 126 25 </a:t>
            </a:r>
            <a:r>
              <a:rPr lang="ru-RU" sz="1400" dirty="0" smtClean="0"/>
              <a:t>47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9. ЗАО </a:t>
            </a:r>
            <a:r>
              <a:rPr lang="ru-RU" sz="1400" dirty="0"/>
              <a:t>города </a:t>
            </a:r>
            <a:r>
              <a:rPr lang="ru-RU" sz="1400" dirty="0" smtClean="0"/>
              <a:t>Москвы  </a:t>
            </a:r>
            <a:r>
              <a:rPr lang="en-US" sz="1400" dirty="0" smtClean="0">
                <a:hlinkClick r:id="rId11"/>
              </a:rPr>
              <a:t>www.</a:t>
            </a:r>
            <a:r>
              <a:rPr lang="ru-RU" sz="1400" dirty="0" smtClean="0">
                <a:hlinkClick r:id="rId11"/>
              </a:rPr>
              <a:t>zaosport.ru</a:t>
            </a:r>
            <a:r>
              <a:rPr lang="en-US" sz="1400" dirty="0" smtClean="0"/>
              <a:t> </a:t>
            </a:r>
            <a:r>
              <a:rPr lang="ru-RU" sz="1400" dirty="0" smtClean="0"/>
              <a:t> 8 499 233 </a:t>
            </a:r>
            <a:r>
              <a:rPr lang="ru-RU" sz="1400" dirty="0"/>
              <a:t>20 </a:t>
            </a:r>
            <a:r>
              <a:rPr lang="ru-RU" sz="1400" dirty="0" smtClean="0"/>
              <a:t>43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/>
              <a:t>10. </a:t>
            </a:r>
            <a:r>
              <a:rPr lang="ru-RU" sz="1400" dirty="0" smtClean="0"/>
              <a:t>СЗАО </a:t>
            </a:r>
            <a:r>
              <a:rPr lang="ru-RU" sz="1400" dirty="0"/>
              <a:t>округ города </a:t>
            </a:r>
            <a:r>
              <a:rPr lang="ru-RU" sz="1400" dirty="0" smtClean="0"/>
              <a:t>Москвы </a:t>
            </a:r>
            <a:r>
              <a:rPr lang="en-US" sz="1400" dirty="0" smtClean="0">
                <a:hlinkClick r:id="rId12"/>
              </a:rPr>
              <a:t>www.</a:t>
            </a:r>
            <a:r>
              <a:rPr lang="ru-RU" sz="1400" dirty="0" smtClean="0">
                <a:hlinkClick r:id="rId12"/>
              </a:rPr>
              <a:t>sport-szao.ru</a:t>
            </a:r>
            <a:r>
              <a:rPr lang="en-US" sz="1400" dirty="0" smtClean="0"/>
              <a:t> </a:t>
            </a:r>
            <a:r>
              <a:rPr lang="ru-RU" sz="1400" dirty="0" smtClean="0"/>
              <a:t> 8 </a:t>
            </a:r>
            <a:r>
              <a:rPr lang="ru-RU" sz="1400" dirty="0"/>
              <a:t>499 493 08 </a:t>
            </a:r>
            <a:r>
              <a:rPr lang="ru-RU" sz="1400" dirty="0" smtClean="0"/>
              <a:t>38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/>
              <a:t>11. </a:t>
            </a:r>
            <a:r>
              <a:rPr lang="ru-RU" sz="1400" dirty="0" err="1" smtClean="0"/>
              <a:t>ЗелАО</a:t>
            </a:r>
            <a:r>
              <a:rPr lang="ru-RU" sz="1400" dirty="0" smtClean="0"/>
              <a:t> </a:t>
            </a:r>
            <a:r>
              <a:rPr lang="ru-RU" sz="1400" dirty="0"/>
              <a:t>города </a:t>
            </a:r>
            <a:r>
              <a:rPr lang="ru-RU" sz="1400" dirty="0" smtClean="0"/>
              <a:t>Москвы </a:t>
            </a:r>
            <a:r>
              <a:rPr lang="en-US" sz="1400" dirty="0" smtClean="0">
                <a:hlinkClick r:id="rId13"/>
              </a:rPr>
              <a:t>www.</a:t>
            </a:r>
            <a:r>
              <a:rPr lang="ru-RU" sz="1400" dirty="0" smtClean="0">
                <a:hlinkClick r:id="rId13"/>
              </a:rPr>
              <a:t>zelsport.ru</a:t>
            </a:r>
            <a:r>
              <a:rPr lang="en-US" sz="1400" dirty="0" smtClean="0"/>
              <a:t> </a:t>
            </a:r>
            <a:r>
              <a:rPr lang="ru-RU" sz="1400" dirty="0" smtClean="0"/>
              <a:t> 8 </a:t>
            </a:r>
            <a:r>
              <a:rPr lang="ru-RU" sz="1400" dirty="0"/>
              <a:t>499 762 33 </a:t>
            </a:r>
            <a:r>
              <a:rPr lang="ru-RU" sz="1400" dirty="0" smtClean="0"/>
              <a:t>60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/>
              <a:t>12. </a:t>
            </a:r>
            <a:r>
              <a:rPr lang="ru-RU" sz="1400" dirty="0" smtClean="0"/>
              <a:t>ТИНАО </a:t>
            </a:r>
            <a:r>
              <a:rPr lang="ru-RU" sz="1400" dirty="0"/>
              <a:t>города </a:t>
            </a:r>
            <a:r>
              <a:rPr lang="ru-RU" sz="1400" dirty="0" smtClean="0"/>
              <a:t>Москвы </a:t>
            </a:r>
            <a:r>
              <a:rPr lang="ru-RU" sz="1400" dirty="0" smtClean="0">
                <a:hlinkClick r:id="rId14"/>
              </a:rPr>
              <a:t>https</a:t>
            </a:r>
            <a:r>
              <a:rPr lang="ru-RU" sz="1400" dirty="0">
                <a:hlinkClick r:id="rId14"/>
              </a:rPr>
              <a:t>://</a:t>
            </a:r>
            <a:r>
              <a:rPr lang="ru-RU" sz="1400" dirty="0" smtClean="0">
                <a:hlinkClick r:id="rId14"/>
              </a:rPr>
              <a:t>sporttinao.ru/</a:t>
            </a:r>
            <a:r>
              <a:rPr lang="ru-RU" sz="1400" dirty="0" smtClean="0"/>
              <a:t> 8</a:t>
            </a:r>
            <a:r>
              <a:rPr lang="ru-RU" sz="1400" dirty="0"/>
              <a:t> </a:t>
            </a:r>
            <a:r>
              <a:rPr lang="ru-RU" sz="1400" dirty="0" smtClean="0"/>
              <a:t>499</a:t>
            </a:r>
            <a:r>
              <a:rPr lang="ru-RU" sz="1400" dirty="0"/>
              <a:t> </a:t>
            </a:r>
            <a:r>
              <a:rPr lang="ru-RU" sz="1400" dirty="0" smtClean="0"/>
              <a:t>393 </a:t>
            </a:r>
            <a:r>
              <a:rPr lang="ru-RU" sz="1400" dirty="0"/>
              <a:t>10 11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13. ГБПОУ </a:t>
            </a:r>
            <a:r>
              <a:rPr lang="ru-RU" sz="1400" dirty="0"/>
              <a:t>«Воробьевы </a:t>
            </a:r>
            <a:r>
              <a:rPr lang="ru-RU" sz="1400" dirty="0" smtClean="0"/>
              <a:t>горы» </a:t>
            </a:r>
            <a:r>
              <a:rPr lang="ru-RU" sz="1400" dirty="0" smtClean="0">
                <a:hlinkClick r:id="rId15"/>
              </a:rPr>
              <a:t>http</a:t>
            </a:r>
            <a:r>
              <a:rPr lang="ru-RU" sz="1400" dirty="0">
                <a:hlinkClick r:id="rId15"/>
              </a:rPr>
              <a:t>://</a:t>
            </a:r>
            <a:r>
              <a:rPr lang="ru-RU" sz="1400" dirty="0" smtClean="0">
                <a:hlinkClick r:id="rId15"/>
              </a:rPr>
              <a:t>vg.mskobr.ru/gto1/</a:t>
            </a:r>
            <a:r>
              <a:rPr lang="ru-RU" sz="1400" dirty="0" smtClean="0"/>
              <a:t> 8 </a:t>
            </a:r>
            <a:r>
              <a:rPr lang="ru-RU" sz="1400" dirty="0"/>
              <a:t>(499) </a:t>
            </a:r>
            <a:r>
              <a:rPr lang="ru-RU" sz="1400" dirty="0" smtClean="0"/>
              <a:t>137-85-30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  <a:hlinkClick r:id="rId1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5655" y="1083733"/>
            <a:ext cx="281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hlinkClick r:id="rId17"/>
              </a:rPr>
              <a:t>www.mos.ru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441921" y="2204864"/>
            <a:ext cx="439299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2F3A8B"/>
                </a:solidFill>
              </a:rPr>
              <a:t>Центр тестирования Департамента образования </a:t>
            </a:r>
          </a:p>
          <a:p>
            <a:pPr algn="ctr"/>
            <a:r>
              <a:rPr lang="ru-RU" sz="2400" dirty="0" smtClean="0">
                <a:solidFill>
                  <a:srgbClr val="2F3A8B"/>
                </a:solidFill>
              </a:rPr>
              <a:t>г. Москвы</a:t>
            </a:r>
          </a:p>
          <a:p>
            <a:endParaRPr lang="ru-RU" sz="2400" dirty="0" smtClean="0"/>
          </a:p>
          <a:p>
            <a:pPr algn="ctr"/>
            <a:r>
              <a:rPr lang="ru-RU" sz="2400" dirty="0"/>
              <a:t>ГБОУ ДПО «Центр патриотического воспитания и школьного спорта»</a:t>
            </a:r>
          </a:p>
          <a:p>
            <a:pPr algn="ctr"/>
            <a:r>
              <a:rPr lang="ru-RU" sz="2400" dirty="0">
                <a:hlinkClick r:id="rId16"/>
              </a:rPr>
              <a:t>http://voenpatriot.mskobr.ru</a:t>
            </a:r>
            <a:r>
              <a:rPr lang="ru-RU" sz="2400" dirty="0" smtClean="0">
                <a:hlinkClick r:id="rId16"/>
              </a:rPr>
              <a:t>/</a:t>
            </a:r>
            <a:r>
              <a:rPr lang="ru-RU" sz="2400" dirty="0" smtClean="0"/>
              <a:t> </a:t>
            </a:r>
            <a:endParaRPr lang="ru-RU" sz="2400" dirty="0"/>
          </a:p>
          <a:p>
            <a:pPr algn="ctr"/>
            <a:r>
              <a:rPr lang="ru-RU" sz="2400" dirty="0" smtClean="0"/>
              <a:t>8 977 749 </a:t>
            </a:r>
            <a:r>
              <a:rPr lang="ru-RU" sz="2400" dirty="0"/>
              <a:t>55 92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05789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8822" y="26064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Условия участия в тестировании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06574" y="1556792"/>
            <a:ext cx="112332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Определитесь с местом и датой тестирования.</a:t>
            </a:r>
          </a:p>
          <a:p>
            <a:pPr marL="342900" indent="-342900" algn="just">
              <a:buAutoNum type="arabicPeriod"/>
            </a:pPr>
            <a:endParaRPr lang="ru-RU" dirty="0"/>
          </a:p>
          <a:p>
            <a:pPr marL="342900" indent="-342900" algn="just">
              <a:buAutoNum type="arabicPeriod"/>
            </a:pPr>
            <a:r>
              <a:rPr lang="ru-RU" dirty="0" smtClean="0"/>
              <a:t>Зарегистрируйтесь </a:t>
            </a:r>
            <a:r>
              <a:rPr lang="ru-RU" b="1" u="sng" dirty="0" smtClean="0"/>
              <a:t>на данное мероприятие</a:t>
            </a:r>
            <a:r>
              <a:rPr lang="ru-RU" dirty="0" smtClean="0"/>
              <a:t>. У каждого мероприятия по приему нормативов </a:t>
            </a:r>
            <a:r>
              <a:rPr lang="ru-RU" dirty="0"/>
              <a:t>есть пропускная </a:t>
            </a:r>
            <a:r>
              <a:rPr lang="ru-RU" dirty="0" smtClean="0"/>
              <a:t>способность, </a:t>
            </a:r>
            <a:r>
              <a:rPr lang="ru-RU" dirty="0"/>
              <a:t>поэтому </a:t>
            </a:r>
            <a:r>
              <a:rPr lang="ru-RU" dirty="0" smtClean="0"/>
              <a:t>предварительная регистрация необходима. </a:t>
            </a:r>
          </a:p>
          <a:p>
            <a:pPr algn="just"/>
            <a:endParaRPr lang="ru-RU" dirty="0"/>
          </a:p>
          <a:p>
            <a:pPr marL="342900" indent="-342900" algn="just">
              <a:buAutoNum type="arabicPeriod" startAt="3"/>
            </a:pPr>
            <a:r>
              <a:rPr lang="ru-RU" dirty="0" smtClean="0"/>
              <a:t>На каждый прием нормативов вы должны предоставить: 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документ удостоверяющий личность;</a:t>
            </a:r>
          </a:p>
          <a:p>
            <a:pPr algn="just"/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0000"/>
                </a:solidFill>
              </a:rPr>
              <a:t>едицинский допуск (справка от терапевта/педиатра о том, что вы допущены к выполнению нормативов ГТО) </a:t>
            </a:r>
            <a:r>
              <a:rPr lang="ru-RU" b="1" dirty="0" smtClean="0"/>
              <a:t>либо коллективная заявка с печатями и подписями врача и поликлиники в которой указана информация об отнесении обучающихся к основной медицинской группе здоровья (Приказ Министерства здравоохранения РФ  №134н от 1.03.2016г)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УИН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33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8742" y="1196752"/>
            <a:ext cx="907300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Merriweather"/>
              </a:rPr>
              <a:t>Комплекс состоит из 11 ступеней в соответствии с возрастными группами и </a:t>
            </a:r>
            <a:endParaRPr lang="ru-RU" b="1" dirty="0" smtClean="0">
              <a:solidFill>
                <a:srgbClr val="000000"/>
              </a:solidFill>
              <a:latin typeface="Merriweather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Merriweather"/>
              </a:rPr>
              <a:t>нормативов</a:t>
            </a:r>
            <a:r>
              <a:rPr lang="ru-RU" b="1" dirty="0">
                <a:solidFill>
                  <a:srgbClr val="000000"/>
                </a:solidFill>
                <a:latin typeface="Merriweather"/>
              </a:rPr>
              <a:t> по 3 уровням трудности, соответствующих </a:t>
            </a:r>
            <a:endParaRPr lang="ru-RU" b="1" dirty="0" smtClean="0">
              <a:solidFill>
                <a:srgbClr val="000000"/>
              </a:solidFill>
              <a:latin typeface="Merriweather"/>
            </a:endParaRPr>
          </a:p>
          <a:p>
            <a:pPr algn="ctr"/>
            <a:r>
              <a:rPr lang="ru-RU" b="1" dirty="0" smtClean="0">
                <a:latin typeface="Merriweather"/>
              </a:rPr>
              <a:t>золотому</a:t>
            </a:r>
            <a:r>
              <a:rPr lang="ru-RU" b="1" dirty="0">
                <a:solidFill>
                  <a:srgbClr val="000000"/>
                </a:solidFill>
                <a:latin typeface="Merriweather"/>
              </a:rPr>
              <a:t>, серебряному и бронзовому знакам</a:t>
            </a:r>
            <a:r>
              <a:rPr lang="ru-RU" b="1" dirty="0" smtClean="0">
                <a:solidFill>
                  <a:srgbClr val="000000"/>
                </a:solidFill>
                <a:latin typeface="Merriweather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Merriweather"/>
              </a:rPr>
              <a:t>I</a:t>
            </a:r>
            <a:r>
              <a:rPr lang="ru-RU" dirty="0">
                <a:solidFill>
                  <a:srgbClr val="000000"/>
                </a:solidFill>
                <a:latin typeface="Merriweather"/>
              </a:rPr>
              <a:t>    СТУПЕНЬ — </a:t>
            </a:r>
            <a:r>
              <a:rPr lang="ru-RU" dirty="0" smtClean="0">
                <a:solidFill>
                  <a:srgbClr val="000000"/>
                </a:solidFill>
                <a:latin typeface="Merriweather"/>
              </a:rPr>
              <a:t>от</a:t>
            </a:r>
            <a:r>
              <a:rPr lang="ru-RU" dirty="0">
                <a:solidFill>
                  <a:srgbClr val="000000"/>
                </a:solidFill>
                <a:latin typeface="Merriweather"/>
              </a:rPr>
              <a:t> 6 до 8 лет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erriweather"/>
              </a:rPr>
              <a:t>II   СТУПЕНЬ — </a:t>
            </a:r>
            <a:r>
              <a:rPr lang="ru-RU" dirty="0" smtClean="0">
                <a:solidFill>
                  <a:srgbClr val="000000"/>
                </a:solidFill>
                <a:latin typeface="Merriweather"/>
              </a:rPr>
              <a:t>от</a:t>
            </a:r>
            <a:r>
              <a:rPr lang="ru-RU" dirty="0">
                <a:solidFill>
                  <a:srgbClr val="000000"/>
                </a:solidFill>
                <a:latin typeface="Merriweather"/>
              </a:rPr>
              <a:t> 9 до 10 лет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erriweather"/>
              </a:rPr>
              <a:t>III  СТУПЕНЬ — </a:t>
            </a:r>
            <a:r>
              <a:rPr lang="ru-RU" dirty="0" smtClean="0">
                <a:solidFill>
                  <a:srgbClr val="000000"/>
                </a:solidFill>
                <a:latin typeface="Merriweather"/>
              </a:rPr>
              <a:t>от</a:t>
            </a:r>
            <a:r>
              <a:rPr lang="ru-RU" dirty="0">
                <a:solidFill>
                  <a:srgbClr val="000000"/>
                </a:solidFill>
                <a:latin typeface="Merriweather"/>
              </a:rPr>
              <a:t> 11 до 12 лет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erriweather"/>
              </a:rPr>
              <a:t>IV   СТУПЕНЬ — </a:t>
            </a:r>
            <a:r>
              <a:rPr lang="ru-RU" dirty="0" smtClean="0">
                <a:solidFill>
                  <a:srgbClr val="000000"/>
                </a:solidFill>
                <a:latin typeface="Merriweather"/>
              </a:rPr>
              <a:t>от</a:t>
            </a:r>
            <a:r>
              <a:rPr lang="ru-RU" dirty="0">
                <a:solidFill>
                  <a:srgbClr val="000000"/>
                </a:solidFill>
                <a:latin typeface="Merriweather"/>
              </a:rPr>
              <a:t> 13 до 15 лет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erriweather"/>
              </a:rPr>
              <a:t>V    СТУПЕНЬ — </a:t>
            </a:r>
            <a:r>
              <a:rPr lang="ru-RU" dirty="0" smtClean="0">
                <a:solidFill>
                  <a:srgbClr val="000000"/>
                </a:solidFill>
                <a:latin typeface="Merriweather"/>
              </a:rPr>
              <a:t>от</a:t>
            </a:r>
            <a:r>
              <a:rPr lang="ru-RU" dirty="0">
                <a:solidFill>
                  <a:srgbClr val="000000"/>
                </a:solidFill>
                <a:latin typeface="Merriweather"/>
              </a:rPr>
              <a:t> 16 до 17 лет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erriweather"/>
              </a:rPr>
              <a:t>VI   СТУПЕНЬ — </a:t>
            </a:r>
            <a:r>
              <a:rPr lang="ru-RU" dirty="0" smtClean="0">
                <a:solidFill>
                  <a:srgbClr val="000000"/>
                </a:solidFill>
                <a:latin typeface="Merriweather"/>
              </a:rPr>
              <a:t>от</a:t>
            </a:r>
            <a:r>
              <a:rPr lang="ru-RU" dirty="0">
                <a:solidFill>
                  <a:srgbClr val="000000"/>
                </a:solidFill>
                <a:latin typeface="Merriweather"/>
              </a:rPr>
              <a:t> 18 до 29 лет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erriweather"/>
              </a:rPr>
              <a:t>VII  СТУПЕНЬ — </a:t>
            </a:r>
            <a:r>
              <a:rPr lang="ru-RU" dirty="0" smtClean="0">
                <a:solidFill>
                  <a:srgbClr val="000000"/>
                </a:solidFill>
                <a:latin typeface="Merriweather"/>
              </a:rPr>
              <a:t>от</a:t>
            </a:r>
            <a:r>
              <a:rPr lang="ru-RU" dirty="0">
                <a:solidFill>
                  <a:srgbClr val="000000"/>
                </a:solidFill>
                <a:latin typeface="Merriweather"/>
              </a:rPr>
              <a:t> 30 до 39 лет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erriweather"/>
              </a:rPr>
              <a:t>VIII СТУПЕНЬ — </a:t>
            </a:r>
            <a:r>
              <a:rPr lang="ru-RU" dirty="0" smtClean="0">
                <a:solidFill>
                  <a:srgbClr val="000000"/>
                </a:solidFill>
                <a:latin typeface="Merriweather"/>
              </a:rPr>
              <a:t>от</a:t>
            </a:r>
            <a:r>
              <a:rPr lang="ru-RU" dirty="0">
                <a:solidFill>
                  <a:srgbClr val="000000"/>
                </a:solidFill>
                <a:latin typeface="Merriweather"/>
              </a:rPr>
              <a:t> 40 до 49 лет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erriweather"/>
              </a:rPr>
              <a:t>IX    СТУПЕНЬ — </a:t>
            </a:r>
            <a:r>
              <a:rPr lang="ru-RU" dirty="0" smtClean="0">
                <a:solidFill>
                  <a:srgbClr val="000000"/>
                </a:solidFill>
                <a:latin typeface="Merriweather"/>
              </a:rPr>
              <a:t>от</a:t>
            </a:r>
            <a:r>
              <a:rPr lang="ru-RU" dirty="0">
                <a:solidFill>
                  <a:srgbClr val="000000"/>
                </a:solidFill>
                <a:latin typeface="Merriweather"/>
              </a:rPr>
              <a:t> 50 до 59 лет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erriweather"/>
              </a:rPr>
              <a:t>X     СТУПЕНЬ — </a:t>
            </a:r>
            <a:r>
              <a:rPr lang="ru-RU" dirty="0" smtClean="0">
                <a:solidFill>
                  <a:srgbClr val="000000"/>
                </a:solidFill>
                <a:latin typeface="Merriweather"/>
              </a:rPr>
              <a:t>от</a:t>
            </a:r>
            <a:r>
              <a:rPr lang="ru-RU" dirty="0">
                <a:solidFill>
                  <a:srgbClr val="000000"/>
                </a:solidFill>
                <a:latin typeface="Merriweather"/>
              </a:rPr>
              <a:t> 60 до 69 лет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Merriweather"/>
              </a:rPr>
              <a:t>XI    СТУПЕНЬ — </a:t>
            </a:r>
            <a:r>
              <a:rPr lang="ru-RU" dirty="0" smtClean="0">
                <a:solidFill>
                  <a:srgbClr val="000000"/>
                </a:solidFill>
                <a:latin typeface="Merriweather"/>
              </a:rPr>
              <a:t>от</a:t>
            </a:r>
            <a:r>
              <a:rPr lang="ru-RU" dirty="0">
                <a:solidFill>
                  <a:srgbClr val="000000"/>
                </a:solidFill>
                <a:latin typeface="Merriweather"/>
              </a:rPr>
              <a:t> 70 лет и старше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42678" y="284455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Кто может выполнять нормативы ВФСК ГТО</a:t>
            </a:r>
            <a:endParaRPr lang="ru-RU" sz="2800" dirty="0"/>
          </a:p>
        </p:txBody>
      </p:sp>
      <p:pic>
        <p:nvPicPr>
          <p:cNvPr id="2052" name="Picture 4" descr="Картинки по запросу гто всей семь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58" y="2492896"/>
            <a:ext cx="2886485" cy="4104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2976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8742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 каждой ступени на знак необходимо выполнить определенное количество </a:t>
            </a:r>
            <a:r>
              <a:rPr lang="ru-RU" sz="2000" b="1" dirty="0" smtClean="0"/>
              <a:t>нормативов</a:t>
            </a: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97346"/>
              </p:ext>
            </p:extLst>
          </p:nvPr>
        </p:nvGraphicFramePr>
        <p:xfrm>
          <a:off x="766614" y="1340773"/>
          <a:ext cx="10153127" cy="4824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714436956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3822640143"/>
                    </a:ext>
                  </a:extLst>
                </a:gridCol>
                <a:gridCol w="2671820">
                  <a:extLst>
                    <a:ext uri="{9D8B030D-6E8A-4147-A177-3AD203B41FA5}">
                      <a16:colId xmlns:a16="http://schemas.microsoft.com/office/drawing/2014/main" val="3016368309"/>
                    </a:ext>
                  </a:extLst>
                </a:gridCol>
                <a:gridCol w="1370044">
                  <a:extLst>
                    <a:ext uri="{9D8B030D-6E8A-4147-A177-3AD203B41FA5}">
                      <a16:colId xmlns:a16="http://schemas.microsoft.com/office/drawing/2014/main" val="3533187777"/>
                    </a:ext>
                  </a:extLst>
                </a:gridCol>
                <a:gridCol w="1370044">
                  <a:extLst>
                    <a:ext uri="{9D8B030D-6E8A-4147-A177-3AD203B41FA5}">
                      <a16:colId xmlns:a16="http://schemas.microsoft.com/office/drawing/2014/main" val="1594175057"/>
                    </a:ext>
                  </a:extLst>
                </a:gridCol>
                <a:gridCol w="1212827">
                  <a:extLst>
                    <a:ext uri="{9D8B030D-6E8A-4147-A177-3AD203B41FA5}">
                      <a16:colId xmlns:a16="http://schemas.microsoft.com/office/drawing/2014/main" val="1982897418"/>
                    </a:ext>
                  </a:extLst>
                </a:gridCol>
              </a:tblGrid>
              <a:tr h="88466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Ступень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Обязательные испытания (</a:t>
                      </a:r>
                      <a:r>
                        <a:rPr lang="ru-RU" sz="1800" dirty="0" smtClean="0">
                          <a:effectLst/>
                        </a:rPr>
                        <a:t>количество</a:t>
                      </a:r>
                      <a:r>
                        <a:rPr lang="ru-RU" sz="1800" baseline="0" dirty="0" smtClean="0">
                          <a:effectLst/>
                        </a:rPr>
                        <a:t> тестов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Испытания по выбору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(</a:t>
                      </a:r>
                      <a:r>
                        <a:rPr lang="ru-RU" sz="2000" dirty="0" smtClean="0">
                          <a:effectLst/>
                        </a:rPr>
                        <a:t>количество предложенных тестов)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Количество испытаний</a:t>
                      </a:r>
                      <a:r>
                        <a:rPr lang="ru-RU" sz="1800" baseline="0" dirty="0" smtClean="0">
                          <a:effectLst/>
                        </a:rPr>
                        <a:t> которое необходимо выполнить  для получения знака отличия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828621"/>
                  </a:ext>
                </a:extLst>
              </a:tr>
              <a:tr h="684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бронза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серебро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золото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958221"/>
                  </a:ext>
                </a:extLst>
              </a:tr>
              <a:tr h="542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641232"/>
                  </a:ext>
                </a:extLst>
              </a:tr>
              <a:tr h="542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II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793348"/>
                  </a:ext>
                </a:extLst>
              </a:tr>
              <a:tr h="542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III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738681"/>
                  </a:ext>
                </a:extLst>
              </a:tr>
              <a:tr h="542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IV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702155"/>
                  </a:ext>
                </a:extLst>
              </a:tr>
              <a:tr h="542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233049"/>
                  </a:ext>
                </a:extLst>
              </a:tr>
              <a:tr h="542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167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2393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6521</TotalTime>
  <Words>785</Words>
  <Application>Microsoft Office PowerPoint</Application>
  <PresentationFormat>Произвольный</PresentationFormat>
  <Paragraphs>148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</vt:lpstr>
      <vt:lpstr>Candara</vt:lpstr>
      <vt:lpstr>Merriweather</vt:lpstr>
      <vt:lpstr>PTSansRegular</vt:lpstr>
      <vt:lpstr>Symbol</vt:lpstr>
      <vt:lpstr>Times New Roman</vt:lpstr>
      <vt:lpstr>Волна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Чупова Юлия Викторовна</cp:lastModifiedBy>
  <cp:revision>439</cp:revision>
  <cp:lastPrinted>2019-09-12T10:14:43Z</cp:lastPrinted>
  <dcterms:created xsi:type="dcterms:W3CDTF">2018-09-13T11:02:01Z</dcterms:created>
  <dcterms:modified xsi:type="dcterms:W3CDTF">2020-02-17T15:23:57Z</dcterms:modified>
</cp:coreProperties>
</file>