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5" r:id="rId3"/>
    <p:sldId id="356" r:id="rId4"/>
    <p:sldId id="357" r:id="rId5"/>
    <p:sldId id="364" r:id="rId6"/>
    <p:sldId id="365" r:id="rId7"/>
    <p:sldId id="358" r:id="rId8"/>
    <p:sldId id="359" r:id="rId9"/>
    <p:sldId id="360" r:id="rId10"/>
    <p:sldId id="361" r:id="rId11"/>
    <p:sldId id="362" r:id="rId12"/>
    <p:sldId id="363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93" r:id="rId28"/>
    <p:sldId id="392" r:id="rId29"/>
    <p:sldId id="380" r:id="rId30"/>
    <p:sldId id="383" r:id="rId31"/>
    <p:sldId id="384" r:id="rId32"/>
    <p:sldId id="3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3D91"/>
    <a:srgbClr val="5D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0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8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2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6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2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59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0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2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4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0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A00A-59C7-427B-BAFF-8EABA1FF5A24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0F9B-C69E-4926-B111-25B979374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92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611" y="581890"/>
            <a:ext cx="8218826" cy="2770909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итоговой аттестации для выпускников 9 классов в 2019 году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545" y="5328611"/>
            <a:ext cx="6858000" cy="1419425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Встреча с родителями </a:t>
            </a:r>
            <a:b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января 2019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713" y="1462316"/>
            <a:ext cx="8800574" cy="476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00" y="1176154"/>
            <a:ext cx="9005433" cy="53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0" y="735092"/>
            <a:ext cx="9018740" cy="612501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17" y="735092"/>
            <a:ext cx="7896629" cy="581337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62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3227"/>
            <a:ext cx="9009772" cy="43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2143"/>
            <a:ext cx="9020552" cy="47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536"/>
            <a:ext cx="9006214" cy="477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4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536"/>
            <a:ext cx="9144000" cy="48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0596"/>
            <a:ext cx="9130607" cy="498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5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439"/>
            <a:ext cx="9209979" cy="490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780282" y="872836"/>
            <a:ext cx="8229600" cy="5728380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/>
              <a:t>Приказ Министерства просвещения Российской Федерации и Федеральной службы по надзору в сфере образования и науки от 7 ноября 2018 г. № 189/1513 "Об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sz="3300" b="1" dirty="0" smtClean="0"/>
              <a:t>"</a:t>
            </a:r>
            <a:endParaRPr lang="ru-RU" sz="3300" b="1" dirty="0"/>
          </a:p>
          <a:p>
            <a:r>
              <a:rPr lang="ru-RU" sz="3300" b="1" dirty="0"/>
              <a:t>Приказ Департамента образования города Москвы от 16 октября 2018 года №408 "О распределении функций по организации и проведению государственной итоговой аттестации по образовательным программам основного общего и среднего общего образования в 2019 г</a:t>
            </a:r>
            <a:r>
              <a:rPr lang="ru-RU" sz="3300" b="1" dirty="0" smtClean="0"/>
              <a:t>.«</a:t>
            </a:r>
          </a:p>
          <a:p>
            <a:endParaRPr lang="ru-RU" sz="3300" b="1" dirty="0"/>
          </a:p>
          <a:p>
            <a:r>
              <a:rPr lang="ru-RU" sz="3300" b="1" dirty="0"/>
              <a:t>Приказ </a:t>
            </a:r>
            <a:r>
              <a:rPr lang="ru-RU" sz="3300" b="1" dirty="0" err="1"/>
              <a:t>Минобрнауки</a:t>
            </a:r>
            <a:r>
              <a:rPr lang="ru-RU" sz="3300" b="1" dirty="0"/>
              <a:t> России от 10 ноября 2017 г. № 1097 "Об утверждении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проведении в 2018 году" (зарегистрирован Минюстом России 06.12.2017, рег. № 49130) </a:t>
            </a:r>
          </a:p>
          <a:p>
            <a:r>
              <a:rPr lang="ru-RU" sz="3300" b="1" dirty="0"/>
              <a:t>•Приказ </a:t>
            </a:r>
            <a:r>
              <a:rPr lang="ru-RU" sz="3300" b="1" dirty="0" err="1"/>
              <a:t>Минобрнауки</a:t>
            </a:r>
            <a:r>
              <a:rPr lang="ru-RU" sz="3300" b="1" dirty="0"/>
              <a:t> России от 10 ноября 2017 г. № 1098 "Об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его проведении в 2018 году" (зарегистрирован Минюстом России 06.12.2017, рег. № 49127</a:t>
            </a:r>
            <a:r>
              <a:rPr lang="ru-RU" sz="3300" b="1" dirty="0" smtClean="0"/>
              <a:t>)</a:t>
            </a:r>
            <a:endParaRPr lang="ru-RU" sz="3300" b="1" dirty="0"/>
          </a:p>
          <a:p>
            <a:r>
              <a:rPr lang="ru-RU" sz="3300" b="1" dirty="0"/>
              <a:t>Письмо </a:t>
            </a:r>
            <a:r>
              <a:rPr lang="ru-RU" sz="3300" b="1" dirty="0" err="1"/>
              <a:t>Рособрнадзора</a:t>
            </a:r>
            <a:r>
              <a:rPr lang="ru-RU" sz="3300" b="1" dirty="0"/>
              <a:t> от 11.04.2016 № 02-146 «О количестве сдаваемых предметов в IX классе»</a:t>
            </a:r>
          </a:p>
          <a:p>
            <a:endParaRPr lang="ru-RU" dirty="0"/>
          </a:p>
          <a:p>
            <a:endParaRPr lang="ru-RU" dirty="0"/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59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984" y="1436246"/>
            <a:ext cx="9207968" cy="48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6536"/>
            <a:ext cx="9144000" cy="43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579"/>
            <a:ext cx="9159392" cy="6088874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299430"/>
            <a:chOff x="0" y="-12498"/>
            <a:chExt cx="9144000" cy="12994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302707" cy="12994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252570" y="6263316"/>
            <a:ext cx="1891430" cy="463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956"/>
            <a:ext cx="9020475" cy="589671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299430"/>
            <a:chOff x="0" y="-12498"/>
            <a:chExt cx="9144000" cy="12994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356140" cy="12994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164888" y="6275540"/>
            <a:ext cx="1828800" cy="463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9" y="735092"/>
            <a:ext cx="9078529" cy="5665707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75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12" y="779040"/>
            <a:ext cx="8079288" cy="5621759"/>
          </a:xfr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510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" y="1346536"/>
            <a:ext cx="9035430" cy="4500830"/>
          </a:xfrm>
        </p:spPr>
      </p:pic>
    </p:spTree>
    <p:extLst>
      <p:ext uri="{BB962C8B-B14F-4D97-AF65-F5344CB8AC3E}">
        <p14:creationId xmlns:p14="http://schemas.microsoft.com/office/powerpoint/2010/main" val="91992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60236"/>
              <a:ext cx="7359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ПРЕДПРОФЕССИОНАЛЬНОЕ ОБРАЗОВАНИЕ НА СТУПЕНИ СОО В ГОРОДЕ МОСКВЕ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5" y="863108"/>
            <a:ext cx="7421026" cy="5762135"/>
          </a:xfrm>
        </p:spPr>
      </p:pic>
    </p:spTree>
    <p:extLst>
      <p:ext uri="{BB962C8B-B14F-4D97-AF65-F5344CB8AC3E}">
        <p14:creationId xmlns:p14="http://schemas.microsoft.com/office/powerpoint/2010/main" val="27598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689956"/>
            <a:chOff x="0" y="0"/>
            <a:chExt cx="9144000" cy="6899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ПОЛОЖЕНИЕ О НАБОРЕ В 10-е КЛАССЫ ГБОУ ШКОЛА №1557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9" y="552212"/>
            <a:ext cx="9406951" cy="657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46855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ПОЛОЖЕНИЕ О НАБОРЕ В 10-е КЛАССЫ ГБОУ ШКОЛА №1557</a:t>
              </a:r>
            </a:p>
          </p:txBody>
        </p:sp>
      </p:grp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692" y="1286932"/>
            <a:ext cx="8836633" cy="21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7" y="688635"/>
            <a:ext cx="8706343" cy="6082261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9144000" cy="1176154"/>
            <a:chOff x="0" y="0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304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25260" y="1176154"/>
            <a:ext cx="8868428" cy="5487693"/>
          </a:xfrm>
        </p:spPr>
        <p:txBody>
          <a:bodyPr>
            <a:normAutofit fontScale="40000" lnSpcReduction="20000"/>
          </a:bodyPr>
          <a:lstStyle/>
          <a:p>
            <a:r>
              <a:rPr lang="ru-RU" sz="3000" b="1" dirty="0"/>
              <a:t>Подача заявления на участие в ОГЭ и/или ГВЭ</a:t>
            </a:r>
          </a:p>
          <a:p>
            <a:r>
              <a:rPr lang="ru-RU" sz="3000" dirty="0"/>
              <a:t>Подача заявления на участие в основном государственном экзамене (далее – ОГЭ) и государственном выпускном экзамене (далее – ГВЭ) осуществляется на Официальном сайте Мэра и Правительства Москвы (mos.ru) (далее – Портал) до 1 марта включительно.</a:t>
            </a:r>
          </a:p>
          <a:p>
            <a:r>
              <a:rPr lang="ru-RU" sz="3000" dirty="0"/>
              <a:t>Подать заявление на участие в ОГЭ и ГВЭ могут: обучающиеся 9 классов по достижении 14 лет в личном кабинете на Портале или родители (законные представители) обучающихся 9 классов, в своем личном кабинете на Портале.</a:t>
            </a:r>
          </a:p>
          <a:p>
            <a:r>
              <a:rPr lang="ru-RU" sz="3000" dirty="0"/>
              <a:t>Заявления подаются участниками лично на основании документов:</a:t>
            </a:r>
          </a:p>
          <a:p>
            <a:r>
              <a:rPr lang="ru-RU" sz="3000" dirty="0"/>
              <a:t>документ, удостоверяющий личность</a:t>
            </a:r>
          </a:p>
          <a:p>
            <a:r>
              <a:rPr lang="ru-RU" sz="3000" dirty="0"/>
              <a:t>страховой номер обязательного пенсионного страхования (далее - СНИЛС)</a:t>
            </a:r>
          </a:p>
          <a:p>
            <a:r>
              <a:rPr lang="ru-RU" sz="3000" dirty="0"/>
              <a:t>Заявления подаются родителями (законными представителями) на основании документов:</a:t>
            </a:r>
          </a:p>
          <a:p>
            <a:r>
              <a:rPr lang="ru-RU" sz="3000" dirty="0"/>
              <a:t>документ, удостоверяющий личность родителя (законного представителя) и СНИЛС родителя (законного представителя)</a:t>
            </a:r>
          </a:p>
          <a:p>
            <a:r>
              <a:rPr lang="ru-RU" sz="3000" dirty="0"/>
              <a:t>документ, удостоверяющий личность ребенка (участника ОГЭ, ГВЭ) и СНИЛС ребенка (участника ОГЭ, ГВЭ) (для внесения сведений о ребенке в личный кабинет родителя (законного представителя) на Портале понадобится свидетельство о рождении ребенка)</a:t>
            </a:r>
          </a:p>
          <a:p>
            <a:r>
              <a:rPr lang="ru-RU" sz="3000" dirty="0"/>
              <a:t>Для организации специальных условий проведения ОГЭ, ГВЭ участники с ограниченными возможностями здоровья, инвалиды, дети-инвалиды для подачи заявления на Портале предъявляют: справку об установлении инвалидности (дает право на выбор формы государственной итоговой аттестации (далее – ГИА) – ОГЭ или ГВЭ, добавление 1,5 часов к продолжительности экзаменов, добавление 30 минут к продолжительности устной части ОГЭ по иностранным языкам) и (или) заключение Центральной психолого-медико-педагогической комиссии.</a:t>
            </a:r>
          </a:p>
          <a:p>
            <a:r>
              <a:rPr lang="ru-RU" sz="3000" dirty="0"/>
              <a:t>Участникам ОГЭ, ГВЭ, выбравшим досрочный этап сдачи экзаменов, необходим документ, подтверждающий наличие уважительных причин для досрочного прохождения ОГЭ, ГВЭ.</a:t>
            </a:r>
          </a:p>
          <a:p>
            <a:r>
              <a:rPr lang="ru-RU" sz="3000" dirty="0"/>
              <a:t>При подаче заявления на Портале необходимо подтвердить согласие на обработку персональных данных (родитель подтверждает согласие на обработку своих персональных данных и персональных данных ребенка, законным представителем которого он является).</a:t>
            </a:r>
          </a:p>
          <a:p>
            <a:r>
              <a:rPr lang="ru-RU" sz="3000" dirty="0"/>
              <a:t>Срок предоставления услуги по регистрации на участие в ОГЭ, ГВЭ – 14 календарных дней.</a:t>
            </a:r>
            <a:br>
              <a:rPr lang="ru-RU" sz="3000" dirty="0"/>
            </a:br>
            <a:r>
              <a:rPr lang="ru-RU" sz="3000" dirty="0"/>
              <a:t>До 1 марта включительно в поданное электронное заявление на Портале можно внести изменения.</a:t>
            </a:r>
            <a:br>
              <a:rPr lang="ru-RU" sz="3000" dirty="0"/>
            </a:br>
            <a:r>
              <a:rPr lang="ru-RU" sz="3000" dirty="0"/>
              <a:t>До 1 марта включительно электронное заявление на участие в ОГЭ, ГВЭ может быть отозвано.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73" y="182880"/>
            <a:ext cx="4591071" cy="6520468"/>
          </a:xfrm>
        </p:spPr>
      </p:pic>
    </p:spTree>
    <p:extLst>
      <p:ext uri="{BB962C8B-B14F-4D97-AF65-F5344CB8AC3E}">
        <p14:creationId xmlns:p14="http://schemas.microsoft.com/office/powerpoint/2010/main" val="5149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17236" y="1346536"/>
            <a:ext cx="8229600" cy="45307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0536" y="2967335"/>
            <a:ext cx="8862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БЛАГОДАРЮ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0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813232"/>
            <a:ext cx="8229600" cy="2512586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57" y="3289430"/>
            <a:ext cx="8609119" cy="31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6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90" y="796847"/>
            <a:ext cx="9151090" cy="606115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4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4685"/>
            <a:ext cx="9144000" cy="52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083" y="735092"/>
            <a:ext cx="7987429" cy="575408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212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17236" y="1346536"/>
            <a:ext cx="8229600" cy="45307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08" y="1176154"/>
            <a:ext cx="8774692" cy="50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17236" y="1286932"/>
            <a:ext cx="8321963" cy="511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2498"/>
            <a:ext cx="9144000" cy="1176154"/>
            <a:chOff x="0" y="-12498"/>
            <a:chExt cx="9144000" cy="11761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6899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E:\Мои документы\Бланки-Оля-Лицей\эмблема (3).tif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498"/>
              <a:ext cx="1247371" cy="1176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479665" y="182880"/>
              <a:ext cx="73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ГИА-9 В 2019 ГОДУ 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17236" y="1346536"/>
            <a:ext cx="8229600" cy="45307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58" y="1163656"/>
            <a:ext cx="9005342" cy="53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5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1654</TotalTime>
  <Words>407</Words>
  <Application>Microsoft Office PowerPoint</Application>
  <PresentationFormat>Экран (4:3)</PresentationFormat>
  <Paragraphs>54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Тема Office</vt:lpstr>
      <vt:lpstr>Проведение государственной итоговой аттестации для выпускников 9 классов в 2019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ЛИЦЕЙ 1557</dc:title>
  <dc:creator>Meijin</dc:creator>
  <cp:lastModifiedBy>Пикалова МС</cp:lastModifiedBy>
  <cp:revision>250</cp:revision>
  <cp:lastPrinted>2018-11-26T12:24:53Z</cp:lastPrinted>
  <dcterms:created xsi:type="dcterms:W3CDTF">2016-07-03T09:12:19Z</dcterms:created>
  <dcterms:modified xsi:type="dcterms:W3CDTF">2019-01-11T07:29:56Z</dcterms:modified>
</cp:coreProperties>
</file>